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6.jpg" ContentType="image/jpeg"/>
  <Override PartName="/ppt/media/image31.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6.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5"/>
  </p:notesMasterIdLst>
  <p:handoutMasterIdLst>
    <p:handoutMasterId r:id="rId26"/>
  </p:handoutMasterIdLst>
  <p:sldIdLst>
    <p:sldId id="454" r:id="rId2"/>
    <p:sldId id="286" r:id="rId3"/>
    <p:sldId id="412" r:id="rId4"/>
    <p:sldId id="439" r:id="rId5"/>
    <p:sldId id="440" r:id="rId6"/>
    <p:sldId id="441" r:id="rId7"/>
    <p:sldId id="427" r:id="rId8"/>
    <p:sldId id="446" r:id="rId9"/>
    <p:sldId id="438" r:id="rId10"/>
    <p:sldId id="442" r:id="rId11"/>
    <p:sldId id="444" r:id="rId12"/>
    <p:sldId id="448" r:id="rId13"/>
    <p:sldId id="449" r:id="rId14"/>
    <p:sldId id="456" r:id="rId15"/>
    <p:sldId id="459" r:id="rId16"/>
    <p:sldId id="450" r:id="rId17"/>
    <p:sldId id="457" r:id="rId18"/>
    <p:sldId id="458" r:id="rId19"/>
    <p:sldId id="453" r:id="rId20"/>
    <p:sldId id="451" r:id="rId21"/>
    <p:sldId id="455" r:id="rId22"/>
    <p:sldId id="452" r:id="rId23"/>
    <p:sldId id="376" r:id="rId24"/>
  </p:sldIdLst>
  <p:sldSz cx="9144000" cy="6858000" type="screen4x3"/>
  <p:notesSz cx="7102475" cy="9388475"/>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guide id="3" orient="horz" pos="2957">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89DEA"/>
    <a:srgbClr val="CC0000"/>
    <a:srgbClr val="990033"/>
    <a:srgbClr val="413E39"/>
    <a:srgbClr val="B6DF89"/>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69733" autoAdjust="0"/>
  </p:normalViewPr>
  <p:slideViewPr>
    <p:cSldViewPr>
      <p:cViewPr varScale="1">
        <p:scale>
          <a:sx n="60" d="100"/>
          <a:sy n="60" d="100"/>
        </p:scale>
        <p:origin x="2320"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258" y="72"/>
      </p:cViewPr>
      <p:guideLst>
        <p:guide orient="horz" pos="2928"/>
        <p:guide pos="2208"/>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eaLnBrk="0" hangingPunct="0">
              <a:defRPr sz="1200">
                <a:latin typeface="Arial" charset="0"/>
              </a:defRPr>
            </a:lvl1pPr>
          </a:lstStyle>
          <a:p>
            <a:pPr>
              <a:defRPr/>
            </a:pPr>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1" tIns="47111" rIns="94221" bIns="47111" rtlCol="0"/>
          <a:lstStyle>
            <a:lvl1pPr algn="r" eaLnBrk="0" hangingPunct="0">
              <a:defRPr sz="1200">
                <a:latin typeface="Arial" charset="0"/>
              </a:defRPr>
            </a:lvl1pPr>
          </a:lstStyle>
          <a:p>
            <a:pPr>
              <a:defRPr/>
            </a:pPr>
            <a:fld id="{AB00A7A6-5825-4AD7-B0E1-E874612AAB79}" type="datetimeFigureOut">
              <a:rPr lang="en-US"/>
              <a:pPr>
                <a:defRPr/>
              </a:pPr>
              <a:t>8/27/25</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1" tIns="47111" rIns="94221" bIns="47111" rtlCol="0" anchor="b"/>
          <a:lstStyle>
            <a:lvl1pPr algn="l" eaLnBrk="0" hangingPunct="0">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1" tIns="47111" rIns="94221" bIns="47111" rtlCol="0" anchor="b"/>
          <a:lstStyle>
            <a:lvl1pPr algn="r" eaLnBrk="0" hangingPunct="0">
              <a:defRPr sz="1200">
                <a:latin typeface="Arial" charset="0"/>
              </a:defRPr>
            </a:lvl1pPr>
          </a:lstStyle>
          <a:p>
            <a:pPr>
              <a:defRPr/>
            </a:pPr>
            <a:fld id="{C8F07DD4-70F1-446C-83B3-F2A8903D5DEA}" type="slidenum">
              <a:rPr lang="en-US"/>
              <a:pPr>
                <a:defRPr/>
              </a:pPr>
              <a:t>‹#›</a:t>
            </a:fld>
            <a:endParaRPr lang="en-US"/>
          </a:p>
        </p:txBody>
      </p:sp>
    </p:spTree>
    <p:extLst>
      <p:ext uri="{BB962C8B-B14F-4D97-AF65-F5344CB8AC3E}">
        <p14:creationId xmlns:p14="http://schemas.microsoft.com/office/powerpoint/2010/main" val="3826742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7739" cy="469424"/>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4024736" y="0"/>
            <a:ext cx="3077739" cy="469424"/>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4101" name="Rectangle 5"/>
          <p:cNvSpPr>
            <a:spLocks noGrp="1" noChangeArrowheads="1"/>
          </p:cNvSpPr>
          <p:nvPr>
            <p:ph type="body" sz="quarter" idx="3"/>
          </p:nvPr>
        </p:nvSpPr>
        <p:spPr bwMode="auto">
          <a:xfrm>
            <a:off x="946997" y="4459526"/>
            <a:ext cx="5208482" cy="4224814"/>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919051"/>
            <a:ext cx="3077739" cy="469424"/>
          </a:xfrm>
          <a:prstGeom prst="rect">
            <a:avLst/>
          </a:prstGeom>
          <a:noFill/>
          <a:ln w="9525">
            <a:noFill/>
            <a:miter lim="800000"/>
            <a:headEnd/>
            <a:tailEnd/>
          </a:ln>
        </p:spPr>
        <p:txBody>
          <a:bodyPr vert="horz" wrap="square" lIns="94221" tIns="47111" rIns="94221" bIns="47111"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4024736" y="8919051"/>
            <a:ext cx="3077739" cy="469424"/>
          </a:xfrm>
          <a:prstGeom prst="rect">
            <a:avLst/>
          </a:prstGeom>
          <a:noFill/>
          <a:ln w="9525">
            <a:noFill/>
            <a:miter lim="800000"/>
            <a:headEnd/>
            <a:tailEnd/>
          </a:ln>
        </p:spPr>
        <p:txBody>
          <a:bodyPr vert="horz" wrap="square" lIns="94221" tIns="47111" rIns="94221" bIns="47111" numCol="1" anchor="b" anchorCtr="0" compatLnSpc="1">
            <a:prstTxWarp prst="textNoShape">
              <a:avLst/>
            </a:prstTxWarp>
          </a:bodyPr>
          <a:lstStyle>
            <a:lvl1pPr algn="r" eaLnBrk="0" hangingPunct="0">
              <a:defRPr sz="1200">
                <a:latin typeface="Arial" charset="0"/>
              </a:defRPr>
            </a:lvl1pPr>
          </a:lstStyle>
          <a:p>
            <a:pPr>
              <a:defRPr/>
            </a:pPr>
            <a:fld id="{99652B7C-FF7C-48C2-9816-4129F935F563}" type="slidenum">
              <a:rPr lang="en-US"/>
              <a:pPr>
                <a:defRPr/>
              </a:pPr>
              <a:t>‹#›</a:t>
            </a:fld>
            <a:endParaRPr lang="en-US"/>
          </a:p>
        </p:txBody>
      </p:sp>
      <p:sp>
        <p:nvSpPr>
          <p:cNvPr id="7" name="Slide Image Placeholder 6"/>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pPr lvl="0"/>
            <a:endParaRPr lang="en-US" noProof="0"/>
          </a:p>
        </p:txBody>
      </p:sp>
    </p:spTree>
    <p:extLst>
      <p:ext uri="{BB962C8B-B14F-4D97-AF65-F5344CB8AC3E}">
        <p14:creationId xmlns:p14="http://schemas.microsoft.com/office/powerpoint/2010/main" val="14994040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professional organizations? </a:t>
            </a:r>
          </a:p>
          <a:p>
            <a:endParaRPr lang="en-US" dirty="0"/>
          </a:p>
          <a:p>
            <a:r>
              <a:rPr lang="en-US" dirty="0"/>
              <a:t>What do professional organizations do?</a:t>
            </a:r>
          </a:p>
          <a:p>
            <a:endParaRPr lang="en-US" dirty="0"/>
          </a:p>
          <a:p>
            <a:r>
              <a:rPr lang="en-US" dirty="0"/>
              <a:t>The common thread in all? The more members they have, the more advocacy and the louder the voice..</a:t>
            </a:r>
          </a:p>
          <a:p>
            <a:endParaRPr lang="en-US" dirty="0"/>
          </a:p>
          <a:p>
            <a:r>
              <a:rPr lang="en-US" dirty="0"/>
              <a:t>Of all of these Professional Orgs that are on the screen, which one speaks the most to you, as an Enlisted National Guardsman?  That’s right, EANGUS – now lets take a specific look at this Professional Org to see what Professional Orgs do.</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a:t>
            </a:fld>
            <a:endParaRPr lang="en-US"/>
          </a:p>
        </p:txBody>
      </p:sp>
    </p:spTree>
    <p:extLst>
      <p:ext uri="{BB962C8B-B14F-4D97-AF65-F5344CB8AC3E}">
        <p14:creationId xmlns:p14="http://schemas.microsoft.com/office/powerpoint/2010/main" val="89853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997" y="4459525"/>
            <a:ext cx="5208482" cy="4578111"/>
          </a:xfrm>
        </p:spPr>
        <p:txBody>
          <a:bodyPr/>
          <a:lstStyle/>
          <a:p>
            <a:r>
              <a:rPr lang="en-US" sz="1000" dirty="0"/>
              <a:t>SLIDE 9:  Here’s some additional details about the Financial Assistance program that EANGUS operates, mentioned on the last slide.  The We Care For America Foundation is the 501c(3) charitable arm of EANGUS which provides emergency financial assistance to National Guard members.  Membership in EANGUS is not required to apply, and these funds are open to both enlisted and officers who have a valid emergency.   As you can see, both Grants and No-interest loans are available.  Grants are usually $500; however, if you’re an EANGUS member, you may qualify for more funds depending on the circumstances.  No-interest loans can be approved for up to $2,000 with repayment of those loans in small increments </a:t>
            </a:r>
            <a:r>
              <a:rPr lang="en-US" sz="1000"/>
              <a:t>over time.  </a:t>
            </a:r>
            <a:endParaRPr lang="en-US" sz="1000" dirty="0"/>
          </a:p>
          <a:p>
            <a:endParaRPr lang="en-US" sz="1000" dirty="0"/>
          </a:p>
          <a:p>
            <a:r>
              <a:rPr lang="en-US" sz="1000" dirty="0"/>
              <a:t>The NO-INTEREST LOAN program was opened in February 2021 and was made possible by several significant donations from USAA.  USAA also provided the funding which allowed We Care for America to distribute almost $1M in grants to National Guard members impacted by the COVID pandemic since May 2020.  If you’ve heard of Army Emergency Relief or the Air Force Aid Society, this program is similar to those; however, as you know, AER and AFA are generally not available to Traditional Guardsmen.  The EANGUS National Guard Emergency Relief Fund is available to all National Guard Soldiers and Airmen, regardless of military status or rank, and can provide assistance to currently serving, former or retired National Guard members.     </a:t>
            </a:r>
          </a:p>
          <a:p>
            <a:r>
              <a:rPr lang="en-US" sz="1000" dirty="0"/>
              <a:t>  </a:t>
            </a:r>
          </a:p>
          <a:p>
            <a:r>
              <a:rPr lang="en-US" sz="1000" dirty="0"/>
              <a:t>Since 2004, WCFA has assisted well over 3,000 NG families; and provided almost $2M in grant funds to those in need.  This is an outstanding resource for National Guard members needing help.  If you hear of National Guard members who need assistance, please refer them to the website shown on this slide. </a:t>
            </a:r>
          </a:p>
          <a:p>
            <a:endParaRPr lang="en-US" sz="1000" dirty="0"/>
          </a:p>
          <a:p>
            <a:pPr marL="0" marR="0" lvl="0" indent="0">
              <a:spcBef>
                <a:spcPts val="0"/>
              </a:spcBef>
              <a:spcAft>
                <a:spcPts val="0"/>
              </a:spcAft>
              <a:buFont typeface="Symbol" panose="05050102010706020507" pitchFamily="18" charset="2"/>
              <a:buNone/>
            </a:pPr>
            <a:r>
              <a:rPr lang="en-US" sz="1000" dirty="0">
                <a:solidFill>
                  <a:srgbClr val="FF0000"/>
                </a:solidFill>
                <a:effectLst/>
                <a:latin typeface="Calibri" panose="020F0502020204030204" pitchFamily="34" charset="0"/>
                <a:ea typeface="Times New Roman" panose="02020603050405020304" pitchFamily="18" charset="0"/>
              </a:rPr>
              <a:t>During CFC Season: WCFA is also part of the Combined Federal Campaign; we ask everyone in the National Guard to support that fund.  Our CFC Number is 11859</a:t>
            </a:r>
            <a:endParaRPr lang="en-US" sz="1000" dirty="0">
              <a:solidFill>
                <a:srgbClr val="FF0000"/>
              </a:solidFill>
            </a:endParaRP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10</a:t>
            </a:fld>
            <a:endParaRPr lang="en-US"/>
          </a:p>
        </p:txBody>
      </p:sp>
    </p:spTree>
    <p:extLst>
      <p:ext uri="{BB962C8B-B14F-4D97-AF65-F5344CB8AC3E}">
        <p14:creationId xmlns:p14="http://schemas.microsoft.com/office/powerpoint/2010/main" val="267873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10:  I’ve just touched the surface regarding who, what, where and why EANGUS is important and why you should be a member of this professional association.   Another great opportunity to learn first-hand about EANGUS and participate in their activities is by attending one of the major EANGUS events. </a:t>
            </a:r>
          </a:p>
          <a:p>
            <a:r>
              <a:rPr lang="en-US" sz="1000" dirty="0"/>
              <a:t>  </a:t>
            </a:r>
          </a:p>
          <a:p>
            <a:r>
              <a:rPr lang="en-US" sz="1000" dirty="0"/>
              <a:t>As I mentioned at the beginning, the first EANGUS Conference was held in Sioux Falls, SD in 1972 ---- the 51</a:t>
            </a:r>
            <a:r>
              <a:rPr lang="en-US" sz="1000" baseline="30000" dirty="0"/>
              <a:t>st</a:t>
            </a:r>
            <a:r>
              <a:rPr lang="en-US" sz="1000" dirty="0"/>
              <a:t> Annual Conference will be held in Little Rock, AR from 7-10 August 2022.  Registration is already open and details will be provided throughout the year on the EANGUS website and their social media sites.   Attended annually by over 1,2,00 Soldiers and Airmen from across the U.S. this is a great networking and learning environment.</a:t>
            </a:r>
            <a:endParaRPr lang="en-US" sz="1000" dirty="0">
              <a:solidFill>
                <a:srgbClr val="FF0000"/>
              </a:solidFill>
            </a:endParaRPr>
          </a:p>
          <a:p>
            <a:endParaRPr lang="en-US" sz="1000" dirty="0"/>
          </a:p>
          <a:p>
            <a:r>
              <a:rPr lang="en-US" sz="1000" dirty="0"/>
              <a:t>The second major EANGUS event is the annual Legislative Workshop and Congressional Reception, held in Washington, DC in the Feb/March timeframe.  During this event, EANGUS members receive updates on current legislative activities and hear from guest speakers such as Congressional Members or Staffers, NGB leaders and legislative staff, and others.  EANGUS members from the State Association also “muster for change’ and make visits to the offices of their congressional representatives in DC during this time, sharing those issues and legislative priorities that are important to the enlisted force. </a:t>
            </a:r>
          </a:p>
          <a:p>
            <a:endParaRPr lang="en-US" sz="1000" dirty="0"/>
          </a:p>
          <a:p>
            <a:r>
              <a:rPr lang="en-US" sz="1000" dirty="0">
                <a:solidFill>
                  <a:srgbClr val="FF0000"/>
                </a:solidFill>
              </a:rPr>
              <a:t>(Speaker can mention their own experiences at conference, opportunities to attend on professional development orders, etc.)</a:t>
            </a:r>
            <a:endParaRPr lang="en-US" sz="1000" dirty="0"/>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11</a:t>
            </a:fld>
            <a:endParaRPr lang="en-US"/>
          </a:p>
        </p:txBody>
      </p:sp>
    </p:spTree>
    <p:extLst>
      <p:ext uri="{BB962C8B-B14F-4D97-AF65-F5344CB8AC3E}">
        <p14:creationId xmlns:p14="http://schemas.microsoft.com/office/powerpoint/2010/main" val="193783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FF0000"/>
                </a:solidFill>
              </a:rPr>
              <a:t>As each state is a chapter, lets next look at the California chapter of EANGUS called CAL EANGUS</a:t>
            </a:r>
          </a:p>
        </p:txBody>
      </p:sp>
      <p:sp>
        <p:nvSpPr>
          <p:cNvPr id="4" name="Slide Number Placeholder 3"/>
          <p:cNvSpPr>
            <a:spLocks noGrp="1"/>
          </p:cNvSpPr>
          <p:nvPr>
            <p:ph type="sldNum" sz="quarter" idx="10"/>
          </p:nvPr>
        </p:nvSpPr>
        <p:spPr/>
        <p:txBody>
          <a:bodyPr/>
          <a:lstStyle/>
          <a:p>
            <a:pPr>
              <a:defRPr/>
            </a:pPr>
            <a:fld id="{99652B7C-FF7C-48C2-9816-4129F935F563}" type="slidenum">
              <a:rPr lang="en-US" smtClean="0"/>
              <a:pPr>
                <a:defRPr/>
              </a:pPr>
              <a:t>12</a:t>
            </a:fld>
            <a:endParaRPr lang="en-US"/>
          </a:p>
        </p:txBody>
      </p:sp>
    </p:spTree>
    <p:extLst>
      <p:ext uri="{BB962C8B-B14F-4D97-AF65-F5344CB8AC3E}">
        <p14:creationId xmlns:p14="http://schemas.microsoft.com/office/powerpoint/2010/main" val="274097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12:  CAL-EANGUS sponsored the piece of legislation that wrote into law the CAL GUARD Educational Assistance Fund Award Program – This program is available for all Cal Guardsmen and is an additional source of funding while attending college.</a:t>
            </a:r>
          </a:p>
          <a:p>
            <a:r>
              <a:rPr lang="en-US" sz="1000" dirty="0"/>
              <a:t>  </a:t>
            </a:r>
          </a:p>
          <a:p>
            <a:r>
              <a:rPr lang="en-US" sz="1000" dirty="0"/>
              <a:t>CAL-EANGUS Supported legislation that reduced the cost of hunting and fishing licenses for disabled veterans.</a:t>
            </a:r>
            <a:endParaRPr lang="en-US" sz="1000" dirty="0">
              <a:solidFill>
                <a:srgbClr val="FF0000"/>
              </a:solidFill>
            </a:endParaRPr>
          </a:p>
          <a:p>
            <a:endParaRPr lang="en-US" sz="1000" dirty="0"/>
          </a:p>
          <a:p>
            <a:r>
              <a:rPr lang="en-US" sz="1000" dirty="0"/>
              <a:t>CAL-EANGUS sponsored a bill that allows any military operator who is certified on heavy equipment (i.e.: 88M) and take their records to the DMV and receive their Commercial Driver’s License.</a:t>
            </a:r>
          </a:p>
          <a:p>
            <a:endParaRPr lang="en-US" sz="1000" dirty="0"/>
          </a:p>
          <a:p>
            <a:r>
              <a:rPr lang="en-US" sz="1000" dirty="0"/>
              <a:t>In 2021, CAL-EANGUS Sponsored legislation to assist the California Military Department Support Fund.  The Support Fund is funded by donations and designed to provide financial support to California Guardsmen and their Families who are in financial distress.  CAL-EANGUS’ bill changed the California fiduciary law making it easier and quicker for the Support Fund to issue grant checks to Servicemembers; wait time declined from 30+ days once the grant was approved to less than 5 days.</a:t>
            </a:r>
          </a:p>
          <a:p>
            <a:endParaRPr lang="en-US" sz="1000" dirty="0"/>
          </a:p>
          <a:p>
            <a:r>
              <a:rPr lang="en-US" sz="1000" dirty="0"/>
              <a:t>CAL-EANGUS is a member of a legislative review committee; all bills that impact National Guardsmen and Veterans are reviewed by the board and the board provides recommendations and support on legislation.</a:t>
            </a:r>
          </a:p>
          <a:p>
            <a:endParaRPr lang="en-US" sz="1000" dirty="0"/>
          </a:p>
          <a:p>
            <a:r>
              <a:rPr lang="en-US" sz="1000" dirty="0"/>
              <a:t>A current bill that we (and the rest of the committee) is pushing is a bill that will stop taxing military pensions. California is the only state in the nation that fully taxes military pension and CAL EANGUS has been working with California Legislators on getting this bill signed into law.</a:t>
            </a:r>
          </a:p>
          <a:p>
            <a:endParaRPr lang="en-US" sz="1000" dirty="0"/>
          </a:p>
          <a:p>
            <a:r>
              <a:rPr lang="en-US" sz="1000" dirty="0">
                <a:solidFill>
                  <a:srgbClr val="FF0000"/>
                </a:solidFill>
              </a:rPr>
              <a:t>(Speaker can mention their own experiences at conference, opportunities to attend on professional development orders, etc.)</a:t>
            </a:r>
            <a:endParaRPr lang="en-US" sz="1000" dirty="0"/>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13</a:t>
            </a:fld>
            <a:endParaRPr lang="en-US"/>
          </a:p>
        </p:txBody>
      </p:sp>
    </p:spTree>
    <p:extLst>
      <p:ext uri="{BB962C8B-B14F-4D97-AF65-F5344CB8AC3E}">
        <p14:creationId xmlns:p14="http://schemas.microsoft.com/office/powerpoint/2010/main" val="46573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3237" y="4313237"/>
            <a:ext cx="6096000" cy="5035311"/>
          </a:xfrm>
        </p:spPr>
        <p:txBody>
          <a:bodyPr/>
          <a:lstStyle/>
          <a:p>
            <a:r>
              <a:rPr lang="en-US" sz="1000" dirty="0"/>
              <a:t>SLIDE 6:  Speaking of our legislative focus, this shows some of the current EANGUS Legislative Priorities (these are for the 2</a:t>
            </a:r>
            <a:r>
              <a:rPr lang="en-US" sz="1000" baseline="30000" dirty="0"/>
              <a:t>nd</a:t>
            </a:r>
            <a:r>
              <a:rPr lang="en-US" sz="1000" dirty="0"/>
              <a:t> Session of the 117</a:t>
            </a:r>
            <a:r>
              <a:rPr lang="en-US" sz="1000" baseline="30000" dirty="0"/>
              <a:t>th</a:t>
            </a:r>
            <a:r>
              <a:rPr lang="en-US" sz="1000" dirty="0"/>
              <a:t> Congress, 2022).  EANGUS develops priorities each year based on the Resolutions submitted by our members.  Each year, members like you, identify and document an inequity in law or policy or some other problem, and suggest a change by writing a Resolution.  Members may also identify the need for additional funding, equipment, or resources, as you can see by some of the items on this list.  These individual Resolutions are reviewed at the State and Area level and are ultimately reviewed and voted on by the delegates who attend the annual EANGUS National Conference.   Once the Resolutions are approved, the EANGUS Legislative Staff develops a priority list like this which drives their work and activities during the current session of Congress.  </a:t>
            </a:r>
          </a:p>
          <a:p>
            <a:endParaRPr lang="en-US" sz="1000" dirty="0"/>
          </a:p>
          <a:p>
            <a:r>
              <a:rPr lang="en-US" sz="1000" dirty="0"/>
              <a:t>Throughout the year, as legislation is introduced in the House or Senate, EANGUS members will receive a “Call to Action” message from the EANGUS Legislative Team, asking them to contact their elected officials in Washington, DC..   This is the way you can express your opinion about an issue and solicit Congressional support for one of these priorities.   In the “Call to Action”, EANGUS members, Auxiliary members, or any National Guard member, family, friend, co-worker, or supporter is asked to write to Congress. A prepared email letter is provided, making it very quick and easy to send that email.  If you receive or see one of these Calls to Action, we ask you to respond.  This is the best way to lend your voice and let the officials you elected know what matters most to you and what resources you need as a member of the National Guard. </a:t>
            </a:r>
          </a:p>
          <a:p>
            <a:endParaRPr lang="en-US" sz="1000" dirty="0">
              <a:solidFill>
                <a:srgbClr val="FF0000"/>
              </a:solidFill>
            </a:endParaRPr>
          </a:p>
          <a:p>
            <a:r>
              <a:rPr lang="en-US" sz="1000" dirty="0">
                <a:solidFill>
                  <a:srgbClr val="FF0000"/>
                </a:solidFill>
              </a:rPr>
              <a:t>NOTE:  Before briefing, if Speaker has time and wants to go into more detail, please check the EANGUS Website’s Legislative Action Center for details and updates on any of these priorities or check with the National Office Executive Director, or Legislative Director, Kevin Hollinger (kevin@eangus.org) for details.  </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14</a:t>
            </a:fld>
            <a:endParaRPr lang="en-US"/>
          </a:p>
        </p:txBody>
      </p:sp>
    </p:spTree>
    <p:extLst>
      <p:ext uri="{BB962C8B-B14F-4D97-AF65-F5344CB8AC3E}">
        <p14:creationId xmlns:p14="http://schemas.microsoft.com/office/powerpoint/2010/main" val="3024131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13:  CAL-EANGUS donated to the Oakland Military Institute, one of the academies in the </a:t>
            </a:r>
            <a:r>
              <a:rPr lang="en-US" sz="1000" dirty="0" err="1"/>
              <a:t>CalGuard’s</a:t>
            </a:r>
            <a:r>
              <a:rPr lang="en-US" sz="1000" dirty="0"/>
              <a:t> </a:t>
            </a:r>
            <a:r>
              <a:rPr lang="en-US" sz="1000" dirty="0" err="1"/>
              <a:t>ChalleNGe</a:t>
            </a:r>
            <a:r>
              <a:rPr lang="en-US" sz="1000" dirty="0"/>
              <a:t> program.  The funds will be utilized to help the team travel to track meets throughout the state.  The meets also coincide with College visits; this provides a unique opportunity for the students to visit a college they would otherwise not be able to visit.</a:t>
            </a:r>
          </a:p>
          <a:p>
            <a:r>
              <a:rPr lang="en-US" sz="1000" dirty="0"/>
              <a:t>  </a:t>
            </a:r>
          </a:p>
          <a:p>
            <a:r>
              <a:rPr lang="en-US" sz="1000" dirty="0"/>
              <a:t>With the high cost of gas, the State Family Programs coordinator received a lot of requests from the field stating they could not come to drill because they would spend more in fuel than what their drill check would be and asked for support.  CAL-EANGUS provided over $10K in gas cards to Family Programs to assist.</a:t>
            </a:r>
          </a:p>
          <a:p>
            <a:endParaRPr lang="en-US" sz="1000" dirty="0">
              <a:solidFill>
                <a:srgbClr val="FF0000"/>
              </a:solidFill>
            </a:endParaRPr>
          </a:p>
          <a:p>
            <a:r>
              <a:rPr lang="en-US" sz="1000" dirty="0">
                <a:solidFill>
                  <a:srgbClr val="FF0000"/>
                </a:solidFill>
              </a:rPr>
              <a:t>CAL-EANGUS provided over $14K in cash scholarships.  Scholarships are open to members and their dependents.  Membership is also open to our California State Guard partners which means that scholarships are also open to them as well!</a:t>
            </a:r>
          </a:p>
          <a:p>
            <a:endParaRPr lang="en-US" sz="1000" dirty="0">
              <a:solidFill>
                <a:srgbClr val="FF0000"/>
              </a:solidFill>
            </a:endParaRPr>
          </a:p>
          <a:p>
            <a:r>
              <a:rPr lang="en-US" sz="1000" dirty="0">
                <a:solidFill>
                  <a:srgbClr val="FF0000"/>
                </a:solidFill>
              </a:rPr>
              <a:t>CAL-EANGUS has fielded requests to assist with local organizations at the Wing/Brigade levels.  CAL-EANGUS has supported at all levels.</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16</a:t>
            </a:fld>
            <a:endParaRPr lang="en-US"/>
          </a:p>
        </p:txBody>
      </p:sp>
    </p:spTree>
    <p:extLst>
      <p:ext uri="{BB962C8B-B14F-4D97-AF65-F5344CB8AC3E}">
        <p14:creationId xmlns:p14="http://schemas.microsoft.com/office/powerpoint/2010/main" val="252293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997" y="4459525"/>
            <a:ext cx="5208482" cy="4578111"/>
          </a:xfrm>
        </p:spPr>
        <p:txBody>
          <a:bodyPr/>
          <a:lstStyle/>
          <a:p>
            <a:r>
              <a:rPr lang="en-US" sz="1000" dirty="0"/>
              <a:t>SLIDE 9:  Here’s some additional details about the Financial Assistance program that EANGUS operates, mentioned on the last slide.  The We Care For America Foundation is the 501c(3) charitable arm of EANGUS which provides emergency financial assistance to National Guard members.  Membership in EANGUS is not required to apply, and these funds are open to both enlisted and officers who have a valid emergency.   As you can see, both Grants and No-interest loans are available.  Grants are usually $500; however, if you’re an EANGUS member, you may qualify for more funds depending on the circumstances.  No-interest loans can be approved for up to $2,000 with repayment of those loans in small increments over time.  </a:t>
            </a:r>
          </a:p>
          <a:p>
            <a:endParaRPr lang="en-US" sz="1000" dirty="0"/>
          </a:p>
          <a:p>
            <a:r>
              <a:rPr lang="en-US" sz="1000" dirty="0"/>
              <a:t>The NO-INTEREST LOAN program was opened in February 2021 and was made possible by several significant donations from USAA.  USAA also provided the funding which allowed We Care for America to distribute almost $1M in grants to National Guard members impacted by the COVID pandemic since May 2020.  If you’ve heard of Army Emergency Relief or the Air Force Aid Society, this program is similar to those; however, as you know, AER and AFA are generally not available to Traditional Guardsmen.  The EANGUS National Guard Emergency Relief Fund is available to all National Guard Soldiers and Airmen, regardless of military status or rank, and can provide assistance to currently serving, former or retired National Guard members.     </a:t>
            </a:r>
          </a:p>
          <a:p>
            <a:r>
              <a:rPr lang="en-US" sz="1000" dirty="0"/>
              <a:t>  </a:t>
            </a:r>
          </a:p>
          <a:p>
            <a:r>
              <a:rPr lang="en-US" sz="1000" dirty="0"/>
              <a:t>Since 2004, WCFA has assisted well over 3,000 NG families; and provided almost $2M in grant funds to those in need.  This is an outstanding resource for National Guard members needing help.  If you hear of National Guard members who need assistance, please refer them to the website shown on this slide. </a:t>
            </a:r>
          </a:p>
          <a:p>
            <a:endParaRPr lang="en-US" sz="1000" dirty="0"/>
          </a:p>
          <a:p>
            <a:pPr marL="0" marR="0" lvl="0" indent="0">
              <a:spcBef>
                <a:spcPts val="0"/>
              </a:spcBef>
              <a:spcAft>
                <a:spcPts val="0"/>
              </a:spcAft>
              <a:buFont typeface="Symbol" panose="05050102010706020507" pitchFamily="18" charset="2"/>
              <a:buNone/>
            </a:pPr>
            <a:r>
              <a:rPr lang="en-US" sz="1000" dirty="0">
                <a:solidFill>
                  <a:srgbClr val="FF0000"/>
                </a:solidFill>
                <a:effectLst/>
                <a:latin typeface="Calibri" panose="020F0502020204030204" pitchFamily="34" charset="0"/>
                <a:ea typeface="Times New Roman" panose="02020603050405020304" pitchFamily="18" charset="0"/>
              </a:rPr>
              <a:t>During CFC Season: WCFA is also part of the Combined Federal Campaign; we ask everyone in the National Guard to support that fund.  Our CFC Number is 11859</a:t>
            </a:r>
            <a:endParaRPr lang="en-US" sz="1000" dirty="0">
              <a:solidFill>
                <a:srgbClr val="FF0000"/>
              </a:solidFill>
            </a:endParaRP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17</a:t>
            </a:fld>
            <a:endParaRPr lang="en-US"/>
          </a:p>
        </p:txBody>
      </p:sp>
    </p:spTree>
    <p:extLst>
      <p:ext uri="{BB962C8B-B14F-4D97-AF65-F5344CB8AC3E}">
        <p14:creationId xmlns:p14="http://schemas.microsoft.com/office/powerpoint/2010/main" val="3613235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7:  In addition to advocating for the National Guard on Capitol Hill, EANGUS provides a number of member benefits which are highlighted on the next couple of slides. </a:t>
            </a:r>
          </a:p>
          <a:p>
            <a:endParaRPr lang="en-US" sz="1000" dirty="0"/>
          </a:p>
          <a:p>
            <a:r>
              <a:rPr lang="en-US" sz="1000" dirty="0"/>
              <a:t>One of the largest benefits offered is the Scholarship program.  Each year, over $300,000 in scholarships is awarded to current EANGUS members and their dependents.  This includes FULL-RIDE scholarships to institutions such as University of Phoenix, Grand Canyon University, Grantham and Colorado Tech, as well as $1000 and $2000 cash scholarships.  In addition to what EANGUS offers, most State Associations also offer a number of State-level cash scholarships that members can apply for.  If you, or your spouse or child, are pursuing a college education, this is a great opportunity. </a:t>
            </a:r>
          </a:p>
          <a:p>
            <a:endParaRPr lang="en-US" sz="1000" dirty="0"/>
          </a:p>
          <a:p>
            <a:r>
              <a:rPr lang="en-US" sz="1000" dirty="0"/>
              <a:t>EANGUS also offers a number of Professional Development and networking opportunities throughout the year.  One of them is the Professional Development program at the National Conference.  This is a nationally recognized PD program and the Chief, NGB authorizes a certain number of junior enlisted National Guard members (E6 and below), per State, to attend the EANGUS Conference on paid military orders.  EANGUS brings many high level guest speakers to the conference providing opportunities for attendees to speak directly with DOD, NGB, VA, and other leaders. </a:t>
            </a:r>
          </a:p>
          <a:p>
            <a:endParaRPr lang="en-US" sz="1000" dirty="0"/>
          </a:p>
          <a:p>
            <a:r>
              <a:rPr lang="en-US" sz="1000" dirty="0"/>
              <a:t>EANGUS also provides a number of publications to our members to keep them informed.  This includes the quarterly New Patriot Magazine which is mailed to your home and/or sent electronically, the monthly Drill Weekend Talking Points message providing the latest topics to share with other unit members, and a weekly e-newsletter called the Minuteman Update.  </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18</a:t>
            </a:fld>
            <a:endParaRPr lang="en-US"/>
          </a:p>
        </p:txBody>
      </p:sp>
    </p:spTree>
    <p:extLst>
      <p:ext uri="{BB962C8B-B14F-4D97-AF65-F5344CB8AC3E}">
        <p14:creationId xmlns:p14="http://schemas.microsoft.com/office/powerpoint/2010/main" val="86921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11:  As I wrap up today’s briefing, are there any other questions that I can answer at this time?   If not, I encourage you to write down this website – www.eangus.org and refer back to it later to get more information.  I would also encourage you to find/like/follow the “Enlisted Association of the National Guard of the United States”, on social media (Facebook, Instagram, </a:t>
            </a:r>
            <a:r>
              <a:rPr lang="en-US" sz="1000" dirty="0" err="1"/>
              <a:t>Linkedin</a:t>
            </a:r>
            <a:r>
              <a:rPr lang="en-US" sz="1000" dirty="0"/>
              <a:t>, </a:t>
            </a:r>
            <a:r>
              <a:rPr lang="en-US" sz="1000" dirty="0" err="1"/>
              <a:t>etc</a:t>
            </a:r>
            <a:r>
              <a:rPr lang="en-US" sz="1000" dirty="0"/>
              <a:t>).   This is the best way to stay informed, get updates on the Scholarship program and other benefits of membership, and see what EANGUS is working on.   The QR code on this slide will take you right to the EANGUS website and get you started.</a:t>
            </a:r>
          </a:p>
          <a:p>
            <a:endParaRPr lang="en-US" sz="1000" dirty="0"/>
          </a:p>
          <a:p>
            <a:r>
              <a:rPr lang="en-US" sz="1000" dirty="0">
                <a:solidFill>
                  <a:srgbClr val="FF0000"/>
                </a:solidFill>
              </a:rPr>
              <a:t>NOTE:   Speaker can take the opportunity at this time to talk about membership, any State membership specials, talk about Annual and Life membership options, and any other activities you have going on at the State level.  Also provide your State Association’s website.  </a:t>
            </a:r>
          </a:p>
          <a:p>
            <a:endParaRPr lang="en-US"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We appreciate your time today… please remember that EANGUS is the only professional association that works solely to support National Guard enlisted members.  Your support and membership is appreciated.  Thank you. </a:t>
            </a:r>
          </a:p>
        </p:txBody>
      </p:sp>
      <p:sp>
        <p:nvSpPr>
          <p:cNvPr id="4" name="Slide Number Placeholder 3"/>
          <p:cNvSpPr>
            <a:spLocks noGrp="1"/>
          </p:cNvSpPr>
          <p:nvPr>
            <p:ph type="sldNum" sz="quarter" idx="10"/>
          </p:nvPr>
        </p:nvSpPr>
        <p:spPr/>
        <p:txBody>
          <a:bodyPr/>
          <a:lstStyle/>
          <a:p>
            <a:pPr>
              <a:defRPr/>
            </a:pPr>
            <a:fld id="{99652B7C-FF7C-48C2-9816-4129F935F563}" type="slidenum">
              <a:rPr lang="en-US" smtClean="0"/>
              <a:pPr>
                <a:defRPr/>
              </a:pPr>
              <a:t>19</a:t>
            </a:fld>
            <a:endParaRPr lang="en-US"/>
          </a:p>
        </p:txBody>
      </p:sp>
    </p:spTree>
    <p:extLst>
      <p:ext uri="{BB962C8B-B14F-4D97-AF65-F5344CB8AC3E}">
        <p14:creationId xmlns:p14="http://schemas.microsoft.com/office/powerpoint/2010/main" val="258089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mentioned at the start of this presentation, the bigger the membership, the bigger the voice and the stronger the advocacy. To that end, CAL EANGUS is offering free membership for our California Guardsmen in the grade of E-1 – E-4. </a:t>
            </a:r>
          </a:p>
          <a:p>
            <a:endParaRPr lang="en-US" sz="1000" dirty="0"/>
          </a:p>
          <a:p>
            <a:r>
              <a:rPr lang="en-US" sz="1000" dirty="0"/>
              <a:t>SLIDE 14:  CAL-EANGUS is offering all members in the grade of E-1 thru E-4 a free membership to CAL-EANGUS.  Once signed up, members are entitled to use the benefits of membership (Scholarships, We Care for America Grants, life insurance and discounts provided by AUSA).</a:t>
            </a:r>
            <a:endParaRPr lang="en-US" sz="1000" dirty="0">
              <a:solidFill>
                <a:srgbClr val="FF0000"/>
              </a:solidFill>
            </a:endParaRP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20</a:t>
            </a:fld>
            <a:endParaRPr lang="en-US"/>
          </a:p>
        </p:txBody>
      </p:sp>
    </p:spTree>
    <p:extLst>
      <p:ext uri="{BB962C8B-B14F-4D97-AF65-F5344CB8AC3E}">
        <p14:creationId xmlns:p14="http://schemas.microsoft.com/office/powerpoint/2010/main" val="149567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FF0000"/>
                </a:solidFill>
              </a:rPr>
              <a:t>Lets look at EANGUS .</a:t>
            </a:r>
          </a:p>
        </p:txBody>
      </p:sp>
      <p:sp>
        <p:nvSpPr>
          <p:cNvPr id="4" name="Slide Number Placeholder 3"/>
          <p:cNvSpPr>
            <a:spLocks noGrp="1"/>
          </p:cNvSpPr>
          <p:nvPr>
            <p:ph type="sldNum" sz="quarter" idx="10"/>
          </p:nvPr>
        </p:nvSpPr>
        <p:spPr/>
        <p:txBody>
          <a:bodyPr/>
          <a:lstStyle/>
          <a:p>
            <a:pPr>
              <a:defRPr/>
            </a:pPr>
            <a:fld id="{99652B7C-FF7C-48C2-9816-4129F935F563}" type="slidenum">
              <a:rPr lang="en-US" smtClean="0"/>
              <a:pPr>
                <a:defRPr/>
              </a:pPr>
              <a:t>2</a:t>
            </a:fld>
            <a:endParaRPr lang="en-US"/>
          </a:p>
        </p:txBody>
      </p:sp>
    </p:spTree>
    <p:extLst>
      <p:ext uri="{BB962C8B-B14F-4D97-AF65-F5344CB8AC3E}">
        <p14:creationId xmlns:p14="http://schemas.microsoft.com/office/powerpoint/2010/main" val="17665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others, there is another deal to become a member of CAL EANGUS. Annual dues are $20, but use this QR code and use coupon code DOLLAR and </a:t>
            </a:r>
            <a:r>
              <a:rPr lang="en-US" dirty="0" err="1"/>
              <a:t>thie</a:t>
            </a:r>
            <a:r>
              <a:rPr lang="en-US" dirty="0"/>
              <a:t> first year of membership will be free!</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21</a:t>
            </a:fld>
            <a:endParaRPr lang="en-US"/>
          </a:p>
        </p:txBody>
      </p:sp>
    </p:spTree>
    <p:extLst>
      <p:ext uri="{BB962C8B-B14F-4D97-AF65-F5344CB8AC3E}">
        <p14:creationId xmlns:p14="http://schemas.microsoft.com/office/powerpoint/2010/main" val="1324068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14:  Finally, if you would rather just pay one time and never have to worry about paying annual dues, CAL EANGUS offers a Life Membership Plan. For this presentation, CAL EANGUS is offering $50 off of all Life Membership plans. Simply scan the QR code and enter coupon code CSLO at checkout to receive $50 off.</a:t>
            </a:r>
            <a:endParaRPr lang="en-US" sz="1000" dirty="0">
              <a:solidFill>
                <a:srgbClr val="FF0000"/>
              </a:solidFill>
            </a:endParaRP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22</a:t>
            </a:fld>
            <a:endParaRPr lang="en-US"/>
          </a:p>
        </p:txBody>
      </p:sp>
    </p:spTree>
    <p:extLst>
      <p:ext uri="{BB962C8B-B14F-4D97-AF65-F5344CB8AC3E}">
        <p14:creationId xmlns:p14="http://schemas.microsoft.com/office/powerpoint/2010/main" val="1871001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11:  As I wrap up today’s briefing, are there any other questions that I can answer at this time?   If not, I encourage you to write down this website – </a:t>
            </a:r>
            <a:r>
              <a:rPr lang="en-US" sz="1000" dirty="0" err="1"/>
              <a:t>www.caleangus.org</a:t>
            </a:r>
            <a:r>
              <a:rPr lang="en-US" sz="1000" dirty="0"/>
              <a:t> and refer back to it later to get more information.  I would also encourage you to find/like/follow the “California Enlisted Association of the National Guard of the United States”, on social media (Facebook, Instagram, </a:t>
            </a:r>
            <a:r>
              <a:rPr lang="en-US" sz="1000" dirty="0" err="1"/>
              <a:t>Linkedin</a:t>
            </a:r>
            <a:r>
              <a:rPr lang="en-US" sz="1000" dirty="0"/>
              <a:t>, </a:t>
            </a:r>
            <a:r>
              <a:rPr lang="en-US" sz="1000" dirty="0" err="1"/>
              <a:t>etc</a:t>
            </a:r>
            <a:r>
              <a:rPr lang="en-US" sz="1000" dirty="0"/>
              <a:t>).   This is the best way to stay informed, get updates on the Scholarship program and other benefits of membership, and see what EANGUS is working on.   The QR code on this slide will take you right to the CALEANGUS website and get you started.</a:t>
            </a:r>
          </a:p>
          <a:p>
            <a:endParaRPr lang="en-US" sz="1000" dirty="0"/>
          </a:p>
          <a:p>
            <a:r>
              <a:rPr lang="en-US" sz="1000" dirty="0"/>
              <a:t>Also for clarification, ANYONE can be a member of CAL EANGUS. There are 2 tiers of membership; Enlisted Membership or Associate Membership. Enlisted members is open for anyone who is or was ever an Enlisted member of the Armed Services.  Associate members is everyone else (commissioned officers, civilians, CSG members who never served in a federal capacity, etc.)</a:t>
            </a:r>
          </a:p>
          <a:p>
            <a:endParaRPr lang="en-US" sz="1000" dirty="0"/>
          </a:p>
          <a:p>
            <a:r>
              <a:rPr lang="en-US" sz="1000" dirty="0">
                <a:solidFill>
                  <a:srgbClr val="FF0000"/>
                </a:solidFill>
              </a:rPr>
              <a:t>NOTE:   Speaker can take the opportunity at this time to talk about membership, any State membership specials, talk about Annual and Life membership options, and any other activities you have going on at the State level.  Also provide your State Association’s website.  </a:t>
            </a:r>
          </a:p>
          <a:p>
            <a:endParaRPr lang="en-US"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We appreciate your time today… please remember that EANGUS is the only professional association that works solely to support National Guard enlisted members.  Your support and membership is appreciated.  Thank you. </a:t>
            </a:r>
          </a:p>
        </p:txBody>
      </p:sp>
      <p:sp>
        <p:nvSpPr>
          <p:cNvPr id="4" name="Slide Number Placeholder 3"/>
          <p:cNvSpPr>
            <a:spLocks noGrp="1"/>
          </p:cNvSpPr>
          <p:nvPr>
            <p:ph type="sldNum" sz="quarter" idx="10"/>
          </p:nvPr>
        </p:nvSpPr>
        <p:spPr/>
        <p:txBody>
          <a:bodyPr/>
          <a:lstStyle/>
          <a:p>
            <a:pPr>
              <a:defRPr/>
            </a:pPr>
            <a:fld id="{99652B7C-FF7C-48C2-9816-4129F935F563}" type="slidenum">
              <a:rPr lang="en-US" smtClean="0"/>
              <a:pPr>
                <a:defRPr/>
              </a:pPr>
              <a:t>23</a:t>
            </a:fld>
            <a:endParaRPr lang="en-US"/>
          </a:p>
        </p:txBody>
      </p:sp>
    </p:spTree>
    <p:extLst>
      <p:ext uri="{BB962C8B-B14F-4D97-AF65-F5344CB8AC3E}">
        <p14:creationId xmlns:p14="http://schemas.microsoft.com/office/powerpoint/2010/main" val="73288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000" dirty="0"/>
              <a:t>SLIDE 2:  Professionals belong to professional organizations and EANGUS is YOUR professional association.   EANGUS has been around for over 50 years, and recently celebrated our 50</a:t>
            </a:r>
            <a:r>
              <a:rPr lang="en-US" sz="1000" baseline="30000" dirty="0"/>
              <a:t>th</a:t>
            </a:r>
            <a:r>
              <a:rPr lang="en-US" sz="1000" dirty="0"/>
              <a:t> Anniversary Conference in August 2021.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000" dirty="0"/>
          </a:p>
          <a:p>
            <a:pPr>
              <a:lnSpc>
                <a:spcPct val="100000"/>
              </a:lnSpc>
              <a:spcBef>
                <a:spcPts val="0"/>
              </a:spcBef>
            </a:pPr>
            <a:r>
              <a:rPr lang="en-US" sz="1000" dirty="0">
                <a:effectLst>
                  <a:outerShdw blurRad="38100" dist="38100" dir="2700000" algn="tl">
                    <a:srgbClr val="000000">
                      <a:alpha val="43137"/>
                    </a:srgbClr>
                  </a:outerShdw>
                </a:effectLst>
              </a:rPr>
              <a:t>It was created in 1970 by group of Senior NCOs from South Dakota and Mississippi who had the strategic vision to organize and expand their local efforts across the entire United States.  They saw a need to have a larger overall effect and to advocate for ENLISTED National Guard members at the national level.   EANGUS was f</a:t>
            </a:r>
            <a:r>
              <a:rPr lang="en-US" sz="1000" dirty="0"/>
              <a:t>ormally organized in 1972 and incorporated in Jackson, Mississippi in April 1974.  The first national EANGUS Conference was held in Sioux Falls, South Dakota in September 1972.  At that time, EANGUS had chapters in 23 states.  </a:t>
            </a:r>
          </a:p>
          <a:p>
            <a:pPr>
              <a:lnSpc>
                <a:spcPct val="100000"/>
              </a:lnSpc>
              <a:spcBef>
                <a:spcPts val="0"/>
              </a:spcBef>
            </a:pPr>
            <a:endParaRPr lang="en-US" sz="1000" baseline="0" dirty="0"/>
          </a:p>
          <a:p>
            <a:pPr>
              <a:lnSpc>
                <a:spcPct val="100000"/>
              </a:lnSpc>
              <a:spcBef>
                <a:spcPts val="0"/>
              </a:spcBef>
            </a:pPr>
            <a:r>
              <a:rPr lang="en-US" sz="1000" baseline="0" dirty="0"/>
              <a:t>Since those early days, EANGUS has grown and currently has chapters in every State, Territory, the District of Columbia and there is a chapter that represents enlisted members serving on Title 10 tours.   Each State is its own organization, with its own bylaws and non-profit status, but they have also been chartered and approved by EANGUS which is considered the “parent” or national organization. </a:t>
            </a:r>
          </a:p>
          <a:p>
            <a:pPr>
              <a:lnSpc>
                <a:spcPct val="100000"/>
              </a:lnSpc>
              <a:spcBef>
                <a:spcPts val="0"/>
              </a:spcBef>
            </a:pPr>
            <a:endParaRPr lang="en-US" sz="1000" baseline="0"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00" baseline="0" dirty="0"/>
              <a:t>While there are many professional associations out there that you can belong to, many of them have divided loyalties.  Organizations such as the Association of the United States Army (AUSA), the Air Force Association (AFA), or the Reserve Association of America (ROA), all represent Active Duty personnel and/or members of other Reserve Components – they represent more than just our National Guard members,… and they represent members of all ranks.  EANGUS is the only military service organization whose sole purpose is to represent enlisted members of the National Guard, our Veterans, and our families.</a:t>
            </a:r>
          </a:p>
          <a:p>
            <a:pPr>
              <a:lnSpc>
                <a:spcPct val="100000"/>
              </a:lnSpc>
              <a:spcBef>
                <a:spcPts val="0"/>
              </a:spcBef>
            </a:pPr>
            <a:r>
              <a:rPr lang="en-US" sz="1000" baseline="0" dirty="0"/>
              <a:t> </a:t>
            </a:r>
            <a:endParaRPr lang="en-US" sz="1000" dirty="0"/>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3</a:t>
            </a:fld>
            <a:endParaRPr lang="en-US"/>
          </a:p>
        </p:txBody>
      </p:sp>
    </p:spTree>
    <p:extLst>
      <p:ext uri="{BB962C8B-B14F-4D97-AF65-F5344CB8AC3E}">
        <p14:creationId xmlns:p14="http://schemas.microsoft.com/office/powerpoint/2010/main" val="120736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3:  This is the EANGUS Vision and Mission.   The mission statement was recently updated as part of the EANGUS Strategic Plan to reflect not just our advocacy and legislative efforts, but also our overall strategic goals and objectives which includes providing employment, education, and emergency resources for National Guard members, as well as continuing to build partnerships and relationships which will benefit our members and the association as a whole. </a:t>
            </a:r>
          </a:p>
          <a:p>
            <a:endParaRPr lang="en-US" sz="1000" dirty="0"/>
          </a:p>
          <a:p>
            <a:endParaRPr lang="en-US" dirty="0"/>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4</a:t>
            </a:fld>
            <a:endParaRPr lang="en-US"/>
          </a:p>
        </p:txBody>
      </p:sp>
    </p:spTree>
    <p:extLst>
      <p:ext uri="{BB962C8B-B14F-4D97-AF65-F5344CB8AC3E}">
        <p14:creationId xmlns:p14="http://schemas.microsoft.com/office/powerpoint/2010/main" val="328393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000" dirty="0"/>
              <a:t>SLIDE 4:   Why do Professional Military Organization like EANGUS exist?   NGB staff and those on Title 10 / active duty cannot lobby Congress per the Anti-Lobbying Act.  </a:t>
            </a:r>
            <a:r>
              <a:rPr lang="en-US" sz="1000" baseline="0" dirty="0"/>
              <a:t>EANGUS constantly communicates with the Legislative Liaison Staff at NGB, National Guard leadership, as well as the ARNG’s Command Sergeants Major Advisory Council (CSMAC) and the ANG’s Enlisted Field Advisory Council (EFAC), and others regarding resources and issues that are important to the National Guard.   </a:t>
            </a:r>
            <a:r>
              <a:rPr lang="en-US" sz="1000" dirty="0">
                <a:latin typeface="+mn-lt"/>
              </a:rPr>
              <a:t>As an advocacy organization, EANGUS is able to discuss issues that affect the National Guard and are not obligated to support the President’s Budget Proposal or Administration priorities like NGB must.  </a:t>
            </a:r>
            <a:r>
              <a:rPr lang="en-US" sz="1000" baseline="0" dirty="0"/>
              <a:t>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000" baseline="0"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00" baseline="0" dirty="0"/>
              <a:t>When we go to Congress, EANGUS speaks on behalf of our 36,000 plus paid members, but we also represent the entire National Guard community which includes over 450,000 members of the National Guard, as well as over 300,000 National Guard retirees, and all their family members.  EANGUS advocates on our behalf, not only seeking to improve or increase benefits and resources, but there are times when we have to fight to keep what we have and ensure there is no erosion or elimination of the benefits we have earned based on our service.   In a lot of cases, our advocacy efforts and the legislation we work to initiate and support, impacts not only our National Guard members, but oftentimes, a piece of legislation my impact members of other reserve components and other Veterans, as well.   Bottom line, without EANGUS and other Veteran and Military Service Organizations doing this type of work, we would not have the benefits we currently enjoy.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000" baseline="0"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00" baseline="0" dirty="0"/>
              <a:t>Additionally, State Associations also initiate legislation or support legislation impacting National Guard members locally.  Many of our State Associations have been successful in obtaining “State Benefits” such as State tax exemptions on military retired pay, additional State-provided education tuition waivers for members of the National Guard, free entry into State parks, etc</a:t>
            </a:r>
            <a:r>
              <a:rPr lang="en-US" sz="1000" baseline="0" dirty="0">
                <a:solidFill>
                  <a:srgbClr val="FF0000"/>
                </a:solidFill>
              </a:rPr>
              <a:t>.  (Speaker may expand on State Benefits you have.)</a:t>
            </a:r>
            <a:endParaRPr lang="en-US" sz="1000" dirty="0">
              <a:solidFill>
                <a:srgbClr val="FF0000"/>
              </a:solidFill>
            </a:endParaRP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5</a:t>
            </a:fld>
            <a:endParaRPr lang="en-US"/>
          </a:p>
        </p:txBody>
      </p:sp>
    </p:spTree>
    <p:extLst>
      <p:ext uri="{BB962C8B-B14F-4D97-AF65-F5344CB8AC3E}">
        <p14:creationId xmlns:p14="http://schemas.microsoft.com/office/powerpoint/2010/main" val="313271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5:  As mentioned earlier, EANGUS has chapters in every State across the entire United States, and those State Associations are grouped together into seven Areas as shown in this graphic.  Each Area elects three personnel who serve as liaisons between the State Associations and the EANGUS, the national organization.  Those 21 members from across the U.S. serve on the EANGUS Executive Council and make up our national board of directors along with an elected President, Vice-President, Secretary and Treasurer.  All of those board members are non-paid volunteers who represent the members from their Areas year-round.  </a:t>
            </a:r>
          </a:p>
          <a:p>
            <a:endParaRPr lang="en-US" sz="1000" dirty="0"/>
          </a:p>
          <a:p>
            <a:r>
              <a:rPr lang="en-US" sz="1000" dirty="0"/>
              <a:t>Additionally, EANGUS currently has five full-time paid staff who work at the National Office located closed to Capitol Hill.   These staff manage/supervise the National Office, lead our lobbying efforts on Capitol Hill, manage our membership programs and services, conduct marketing and business development, and manage our emergency financial assistance programs.  This location provides many opportunities to work closely with Congressional members and staffers.  It also allows EANGUS to work closely with our sister association, NGAUS, who owns the </a:t>
            </a:r>
            <a:r>
              <a:rPr lang="en-US" sz="1000" baseline="0" dirty="0"/>
              <a:t>National Guard Memorial Building and occupies the bottom two floors, while EANGUS has an office on the 8</a:t>
            </a:r>
            <a:r>
              <a:rPr lang="en-US" sz="1000" baseline="30000" dirty="0"/>
              <a:t>th</a:t>
            </a:r>
            <a:r>
              <a:rPr lang="en-US" sz="1000" baseline="0" dirty="0"/>
              <a:t> floor. </a:t>
            </a:r>
          </a:p>
          <a:p>
            <a:endParaRPr lang="en-US" sz="1000" baseline="0" dirty="0"/>
          </a:p>
          <a:p>
            <a:r>
              <a:rPr lang="en-US" sz="1000" baseline="0" dirty="0"/>
              <a:t>EANGUS also has an Auxiliary with chapters across the U.S.  The Auxiliary is made up of spouses and family members of our EANGUS members.  Many of these Auxiliary members are also very active in National Guard family programs events within each of their States, and they play a big part in our EANGUS grassroots advocacy efforts as we work to pass legislation to benefit the National Guard community. </a:t>
            </a:r>
            <a:endParaRPr lang="en-US" sz="1000" dirty="0"/>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6</a:t>
            </a:fld>
            <a:endParaRPr lang="en-US"/>
          </a:p>
        </p:txBody>
      </p:sp>
    </p:spTree>
    <p:extLst>
      <p:ext uri="{BB962C8B-B14F-4D97-AF65-F5344CB8AC3E}">
        <p14:creationId xmlns:p14="http://schemas.microsoft.com/office/powerpoint/2010/main" val="876365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3237" y="4313237"/>
            <a:ext cx="6096000" cy="5035311"/>
          </a:xfrm>
        </p:spPr>
        <p:txBody>
          <a:bodyPr/>
          <a:lstStyle/>
          <a:p>
            <a:r>
              <a:rPr lang="en-US" sz="1000" dirty="0"/>
              <a:t>SLIDE 6:  Speaking of our legislative focus, this shows some of the current EANGUS Legislative Priorities (these are for the 2</a:t>
            </a:r>
            <a:r>
              <a:rPr lang="en-US" sz="1000" baseline="30000" dirty="0"/>
              <a:t>nd</a:t>
            </a:r>
            <a:r>
              <a:rPr lang="en-US" sz="1000" dirty="0"/>
              <a:t> Session of the 117</a:t>
            </a:r>
            <a:r>
              <a:rPr lang="en-US" sz="1000" baseline="30000" dirty="0"/>
              <a:t>th</a:t>
            </a:r>
            <a:r>
              <a:rPr lang="en-US" sz="1000" dirty="0"/>
              <a:t> Congress, 2022).  EANGUS develops priorities each year based on the Resolutions submitted by our members.  Each year, members like you, identify and document an inequity in law or policy or some other problem, and suggest a change by writing a Resolution.  Members may also identify the need for additional funding, equipment, or resources, as you can see by some of the items on this list.  These individual Resolutions are reviewed at the State and Area level and are ultimately reviewed and voted on by the delegates who attend the annual EANGUS National Conference.   Once the Resolutions are approved, the EANGUS Legislative Staff develops a priority list like this which drives their work and activities during the current session of Congress.  </a:t>
            </a:r>
          </a:p>
          <a:p>
            <a:endParaRPr lang="en-US" sz="1000" dirty="0"/>
          </a:p>
          <a:p>
            <a:r>
              <a:rPr lang="en-US" sz="1000" dirty="0"/>
              <a:t>Throughout the year, as legislation is introduced in the House or Senate, EANGUS members will receive a “Call to Action” message from the EANGUS Legislative Team, asking them to contact their elected officials in Washington, DC..   This is the way you can express your opinion about an issue and solicit Congressional support for one of these priorities.   In the “Call to Action”, EANGUS members, Auxiliary members, or any National Guard member, family, friend, co-worker, or supporter is asked to write to Congress. A prepared email letter is provided, making it very quick and easy to send that email.  If you receive or see one of these Calls to Action, we ask you to respond.  This is the best way to lend your voice and let the officials you elected know what matters most to you and what resources you need as a member of the National Guard. </a:t>
            </a:r>
          </a:p>
          <a:p>
            <a:endParaRPr lang="en-US" sz="1000" dirty="0">
              <a:solidFill>
                <a:srgbClr val="FF0000"/>
              </a:solidFill>
            </a:endParaRPr>
          </a:p>
          <a:p>
            <a:r>
              <a:rPr lang="en-US" sz="1000" dirty="0">
                <a:solidFill>
                  <a:srgbClr val="FF0000"/>
                </a:solidFill>
              </a:rPr>
              <a:t>NOTE:  Before briefing, if Speaker has time and wants to go into more detail, please check the EANGUS Website’s Legislative Action Center for details and updates on any of these priorities or check with the National Office Executive Director, Matt Krenz (matt@eangus.org) or Legislative Director, Kevin Hollinger (kevin@eangus.org) for details.  </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7</a:t>
            </a:fld>
            <a:endParaRPr lang="en-US"/>
          </a:p>
        </p:txBody>
      </p:sp>
    </p:spTree>
    <p:extLst>
      <p:ext uri="{BB962C8B-B14F-4D97-AF65-F5344CB8AC3E}">
        <p14:creationId xmlns:p14="http://schemas.microsoft.com/office/powerpoint/2010/main" val="316365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7:  In addition to advocating for the National Guard on Capitol Hill, EANGUS provides a number of member benefits which are highlighted on the next couple of slides. </a:t>
            </a:r>
          </a:p>
          <a:p>
            <a:endParaRPr lang="en-US" sz="1000" dirty="0"/>
          </a:p>
          <a:p>
            <a:r>
              <a:rPr lang="en-US" sz="1000" dirty="0"/>
              <a:t>One of the largest benefits offered is the Scholarship program.  Each year, over $300,000 in scholarships is awarded to current EANGUS members and their dependents.  This includes FULL-RIDE scholarships to institutions such as University of Phoenix, Grand Canyon University, Grantham and Colorado Tech, as well as $1000 and $2000 cash scholarships.  In addition to what EANGUS offers, most State Associations also offer a number of State-level cash scholarships that members can apply for.  If you, or your spouse or child, are pursuing a college education, this is a great opportunity. </a:t>
            </a:r>
          </a:p>
          <a:p>
            <a:endParaRPr lang="en-US" sz="1000" dirty="0"/>
          </a:p>
          <a:p>
            <a:r>
              <a:rPr lang="en-US" sz="1000" dirty="0"/>
              <a:t>EANGUS also offers a number of Professional Development and networking opportunities throughout the year.  One of them is the Professional Development program at the National Conference.  This is a nationally recognized PD program and the Chief, NGB authorizes a certain number of junior enlisted National Guard members (E6 and below), per State, to attend the EANGUS Conference on paid military orders.  EANGUS brings many high level guest speakers to the conference providing opportunities for attendees to speak directly with DOD, NGB, VA, and other leaders. </a:t>
            </a:r>
          </a:p>
          <a:p>
            <a:endParaRPr lang="en-US" sz="1000" dirty="0"/>
          </a:p>
          <a:p>
            <a:r>
              <a:rPr lang="en-US" sz="1000" dirty="0"/>
              <a:t>EANGUS also provides a number of publications to our members to keep them informed.  This includes the quarterly New Patriot Magazine which is mailed to your home and/or sent electronically, the monthly Drill Weekend Talking Points message providing the latest topics to share with other unit members, and a weekly e-newsletter called the Minuteman Update.  </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8</a:t>
            </a:fld>
            <a:endParaRPr lang="en-US"/>
          </a:p>
        </p:txBody>
      </p:sp>
    </p:spTree>
    <p:extLst>
      <p:ext uri="{BB962C8B-B14F-4D97-AF65-F5344CB8AC3E}">
        <p14:creationId xmlns:p14="http://schemas.microsoft.com/office/powerpoint/2010/main" val="57085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SLIDE 8:   EANGUS also offers a number of group insurance options.  One of them is the Accidental Death &amp; Dismemberment policy which is provided to all active EANGUS members.  This $2500 Accidental Death &amp; Dismemberment insurance policy, is provided at no extra cost to each EANGUS member.   You can get more information on insurance programs on the EANGUS website, under the Membership / Benefits tab. </a:t>
            </a:r>
          </a:p>
          <a:p>
            <a:endParaRPr lang="en-US" sz="1000" dirty="0"/>
          </a:p>
          <a:p>
            <a:r>
              <a:rPr lang="en-US" sz="1000" dirty="0"/>
              <a:t>EANGUS offers a number of other programs to our members.  Your membership in EANGUS also gives you a complimentary membership in AUSA; so, you are getting membership in TWO professional associations for the price of ONE!  This AUSA membership benefit is for both Army and Air National Guard members and is automatic unless you opt out.  This program enables EANGUS members to take advantage of all the member Discounts and benefits that AUSA offers to their members.  EANGUS also offers discounts provided by our partners like Dell, T-Mobile, etc.  Additionally, if you’re into Fitness, there is the EANGUS Fitness Challenge Committee which offers several fitness events each year, motivating their members and giving prizes for challenge winners.  They will be hosting a 5K Walk/Run at the National Conference this year.   In addition to current programs, EANGUS is also working to improve and add more employment and educational opportunities for our members. </a:t>
            </a:r>
          </a:p>
          <a:p>
            <a:endParaRPr lang="en-US" sz="1000" dirty="0"/>
          </a:p>
          <a:p>
            <a:r>
              <a:rPr lang="en-US" sz="1000" dirty="0"/>
              <a:t>Finally, there is help available for National Guard members who are facing financial hardships due to COVID or other catastrophic events.  Let’s go to the next slide for some more detailed information about the We Care for America National Guard Emergency Relief Fund. </a:t>
            </a:r>
          </a:p>
        </p:txBody>
      </p:sp>
      <p:sp>
        <p:nvSpPr>
          <p:cNvPr id="4" name="Slide Number Placeholder 3"/>
          <p:cNvSpPr>
            <a:spLocks noGrp="1"/>
          </p:cNvSpPr>
          <p:nvPr>
            <p:ph type="sldNum" sz="quarter" idx="5"/>
          </p:nvPr>
        </p:nvSpPr>
        <p:spPr/>
        <p:txBody>
          <a:bodyPr/>
          <a:lstStyle/>
          <a:p>
            <a:pPr>
              <a:defRPr/>
            </a:pPr>
            <a:fld id="{99652B7C-FF7C-48C2-9816-4129F935F563}" type="slidenum">
              <a:rPr lang="en-US" smtClean="0"/>
              <a:pPr>
                <a:defRPr/>
              </a:pPr>
              <a:t>9</a:t>
            </a:fld>
            <a:endParaRPr lang="en-US"/>
          </a:p>
        </p:txBody>
      </p:sp>
    </p:spTree>
    <p:extLst>
      <p:ext uri="{BB962C8B-B14F-4D97-AF65-F5344CB8AC3E}">
        <p14:creationId xmlns:p14="http://schemas.microsoft.com/office/powerpoint/2010/main" val="412998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F54433C2-B7A1-43EB-A3D6-AACFCFB1DA6F}" type="slidenum">
              <a:rPr lang="en-US"/>
              <a:pPr>
                <a:defRPr/>
              </a:pPr>
              <a:t>‹#›</a:t>
            </a:fld>
            <a:endParaRPr lang="en-US">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EC5C9F69-D273-4811-8227-026A12859E49}" type="slidenum">
              <a:rPr lang="en-US"/>
              <a:pPr>
                <a:defRPr/>
              </a:pPr>
              <a:t>‹#›</a:t>
            </a:fld>
            <a:endParaRPr lang="en-US">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470983B6-B612-4A70-B1D3-FCF217BC7E57}" type="datetimeFigureOut">
              <a:rPr lang="en-US" smtClean="0"/>
              <a:t>8/27/25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AB44B8C7-856B-4A4A-8C45-2CC3FC64279A}" type="slidenum">
              <a:rPr lang="en-US" smtClean="0"/>
              <a:t>‹#›</a:t>
            </a:fld>
            <a:endParaRPr lang="en-US"/>
          </a:p>
        </p:txBody>
      </p:sp>
    </p:spTree>
    <p:extLst>
      <p:ext uri="{BB962C8B-B14F-4D97-AF65-F5344CB8AC3E}">
        <p14:creationId xmlns:p14="http://schemas.microsoft.com/office/powerpoint/2010/main" val="427617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FEB87408-0606-446F-9341-B0EAA9630FE4}" type="slidenum">
              <a:rPr lang="en-US"/>
              <a:pPr>
                <a:defRPr/>
              </a:pPr>
              <a:t>‹#›</a:t>
            </a:fld>
            <a:endParaRPr lang="en-US">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5EA4DD73-6181-4A2E-9A1B-E8311B9779FE}" type="slidenum">
              <a:rPr lang="en-US"/>
              <a:pPr>
                <a:defRPr/>
              </a:pPr>
              <a:t>‹#›</a:t>
            </a:fld>
            <a:endParaRPr 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B4388F37-9C70-4325-B547-AF3528504630}" type="slidenum">
              <a:rPr lang="en-US"/>
              <a:pPr>
                <a:defRPr/>
              </a:pPr>
              <a:t>‹#›</a:t>
            </a:fld>
            <a:endParaRPr lang="en-US">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F5BBD266-EE96-4F83-9A40-C504A88B058C}" type="slidenum">
              <a:rPr lang="en-US"/>
              <a:pPr>
                <a:defRPr/>
              </a:pPr>
              <a:t>‹#›</a:t>
            </a:fld>
            <a:endParaRPr lang="en-US">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24BC8F8C-4E06-4A84-A460-E007E3BA2A32}" type="slidenum">
              <a:rPr lang="en-US"/>
              <a:pPr>
                <a:defRPr/>
              </a:pPr>
              <a:t>‹#›</a:t>
            </a:fld>
            <a:endParaRPr lang="en-US">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8FDF88BB-5B2C-41A1-91B7-5CD8A6F23C0C}" type="slidenum">
              <a:rPr lang="en-US"/>
              <a:pPr>
                <a:defRPr/>
              </a:pPr>
              <a:t>‹#›</a:t>
            </a:fld>
            <a:endParaRPr lang="en-US">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4946BAB3-5E20-480C-9507-0B9550CBCD01}" type="slidenum">
              <a:rPr lang="en-US"/>
              <a:pPr>
                <a:defRPr/>
              </a:pPr>
              <a:t>‹#›</a:t>
            </a:fld>
            <a:endParaRPr lang="en-US">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686800" y="6553200"/>
            <a:ext cx="381000" cy="76200"/>
          </a:xfrm>
          <a:prstGeom prst="rect">
            <a:avLst/>
          </a:prstGeom>
        </p:spPr>
        <p:txBody>
          <a:bodyPr/>
          <a:lstStyle>
            <a:lvl1pPr>
              <a:defRPr/>
            </a:lvl1pPr>
          </a:lstStyle>
          <a:p>
            <a:pPr>
              <a:defRPr/>
            </a:pPr>
            <a:fld id="{89D166CB-8888-47C0-A58F-47C7411FC409}" type="slidenum">
              <a:rPr lang="en-US"/>
              <a:pPr>
                <a:defRPr/>
              </a:pPr>
              <a:t>‹#›</a:t>
            </a:fld>
            <a:endParaRPr lang="en-US">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descr="Botton_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5991226"/>
            <a:ext cx="9144000" cy="8667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4478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2" name="Picture 21" descr="Header_1"/>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2"/>
            <a:ext cx="9144000" cy="866775"/>
          </a:xfrm>
          <a:prstGeom prst="rect">
            <a:avLst/>
          </a:prstGeom>
          <a:noFill/>
          <a:ln w="9525">
            <a:noFill/>
            <a:miter lim="800000"/>
            <a:headEnd/>
            <a:tailEnd/>
          </a:ln>
        </p:spPr>
      </p:pic>
      <p:pic>
        <p:nvPicPr>
          <p:cNvPr id="7" name="Picture 11" descr="mm.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990600"/>
            <a:ext cx="2273300" cy="4572000"/>
          </a:xfrm>
          <a:prstGeom prst="rect">
            <a:avLst/>
          </a:prstGeom>
          <a:noFill/>
          <a:ln w="9525">
            <a:noFill/>
            <a:miter lim="800000"/>
            <a:headEnd/>
            <a:tailEnd/>
          </a:ln>
        </p:spPr>
      </p:pic>
      <p:sp>
        <p:nvSpPr>
          <p:cNvPr id="3" name="TextBox 2"/>
          <p:cNvSpPr txBox="1"/>
          <p:nvPr userDrawn="1"/>
        </p:nvSpPr>
        <p:spPr>
          <a:xfrm>
            <a:off x="0" y="73967"/>
            <a:ext cx="9144000" cy="338554"/>
          </a:xfrm>
          <a:prstGeom prst="rect">
            <a:avLst/>
          </a:prstGeom>
          <a:noFill/>
        </p:spPr>
        <p:txBody>
          <a:bodyPr wrap="square" rtlCol="0">
            <a:spAutoFit/>
          </a:bodyPr>
          <a:lstStyle/>
          <a:p>
            <a:pPr algn="ctr"/>
            <a:r>
              <a:rPr lang="en-US" sz="1600" dirty="0">
                <a:solidFill>
                  <a:schemeClr val="bg1"/>
                </a:solidFill>
                <a:latin typeface="Copperplate Gothic Light" panose="020E0507020206020404" pitchFamily="34" charset="0"/>
              </a:rPr>
              <a:t>ENLISTED</a:t>
            </a:r>
            <a:r>
              <a:rPr lang="en-US" sz="1600" baseline="0" dirty="0">
                <a:solidFill>
                  <a:schemeClr val="bg1"/>
                </a:solidFill>
                <a:latin typeface="Copperplate Gothic Light" panose="020E0507020206020404" pitchFamily="34" charset="0"/>
              </a:rPr>
              <a:t> ASSOCIATION OF THE NATIONAL GUARD OF THE UNITED STATES</a:t>
            </a:r>
            <a:endParaRPr lang="en-US" sz="1600" dirty="0">
              <a:solidFill>
                <a:schemeClr val="bg1"/>
              </a:solidFill>
              <a:latin typeface="Copperplate Gothic Light" panose="020E0507020206020404" pitchFamily="34" charset="0"/>
            </a:endParaRPr>
          </a:p>
        </p:txBody>
      </p:sp>
      <p:sp>
        <p:nvSpPr>
          <p:cNvPr id="10" name="TextBox 9"/>
          <p:cNvSpPr txBox="1"/>
          <p:nvPr userDrawn="1"/>
        </p:nvSpPr>
        <p:spPr>
          <a:xfrm>
            <a:off x="0" y="6414346"/>
            <a:ext cx="9144000" cy="338554"/>
          </a:xfrm>
          <a:prstGeom prst="rect">
            <a:avLst/>
          </a:prstGeom>
          <a:noFill/>
        </p:spPr>
        <p:txBody>
          <a:bodyPr wrap="square" rtlCol="0">
            <a:spAutoFit/>
          </a:bodyPr>
          <a:lstStyle/>
          <a:p>
            <a:pPr algn="ctr"/>
            <a:r>
              <a:rPr lang="en-US" sz="1600" dirty="0">
                <a:solidFill>
                  <a:schemeClr val="bg1"/>
                </a:solidFill>
                <a:latin typeface="Copperplate Gothic Light" panose="020E0507020206020404" pitchFamily="34" charset="0"/>
              </a:rPr>
              <a:t>WHERE</a:t>
            </a:r>
            <a:r>
              <a:rPr lang="en-US" sz="1600" baseline="0" dirty="0">
                <a:solidFill>
                  <a:schemeClr val="bg1"/>
                </a:solidFill>
                <a:latin typeface="Copperplate Gothic Light" panose="020E0507020206020404" pitchFamily="34" charset="0"/>
              </a:rPr>
              <a:t> MEMBERSHIP MATTERS</a:t>
            </a:r>
            <a:endParaRPr lang="en-US" sz="1600" dirty="0">
              <a:solidFill>
                <a:schemeClr val="bg1"/>
              </a:solidFill>
              <a:latin typeface="Copperplate Gothic Light" panose="020E0507020206020404" pitchFamily="34" charset="0"/>
            </a:endParaRPr>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ea typeface="ＭＳ Ｐゴシック" pitchFamily="1" charset="-128"/>
        </a:defRPr>
      </a:lvl2pPr>
      <a:lvl3pPr algn="ctr" rtl="0" eaLnBrk="0" fontAlgn="base" hangingPunct="0">
        <a:spcBef>
          <a:spcPct val="0"/>
        </a:spcBef>
        <a:spcAft>
          <a:spcPct val="0"/>
        </a:spcAft>
        <a:defRPr sz="3200">
          <a:solidFill>
            <a:schemeClr val="tx2"/>
          </a:solidFill>
          <a:latin typeface="Arial" charset="0"/>
          <a:ea typeface="ＭＳ Ｐゴシック" pitchFamily="1" charset="-128"/>
        </a:defRPr>
      </a:lvl3pPr>
      <a:lvl4pPr algn="ctr" rtl="0" eaLnBrk="0" fontAlgn="base" hangingPunct="0">
        <a:spcBef>
          <a:spcPct val="0"/>
        </a:spcBef>
        <a:spcAft>
          <a:spcPct val="0"/>
        </a:spcAft>
        <a:defRPr sz="3200">
          <a:solidFill>
            <a:schemeClr val="tx2"/>
          </a:solidFill>
          <a:latin typeface="Arial" charset="0"/>
          <a:ea typeface="ＭＳ Ｐゴシック" pitchFamily="1" charset="-128"/>
        </a:defRPr>
      </a:lvl4pPr>
      <a:lvl5pPr algn="ctr" rtl="0" eaLnBrk="0" fontAlgn="base" hangingPunct="0">
        <a:spcBef>
          <a:spcPct val="0"/>
        </a:spcBef>
        <a:spcAft>
          <a:spcPct val="0"/>
        </a:spcAft>
        <a:defRPr sz="3200">
          <a:solidFill>
            <a:schemeClr val="tx2"/>
          </a:solidFill>
          <a:latin typeface="Arial" charset="0"/>
          <a:ea typeface="ＭＳ Ｐゴシック" pitchFamily="1" charset="-128"/>
        </a:defRPr>
      </a:lvl5pPr>
      <a:lvl6pPr marL="457200" algn="ctr" rtl="0" fontAlgn="base">
        <a:spcBef>
          <a:spcPct val="0"/>
        </a:spcBef>
        <a:spcAft>
          <a:spcPct val="0"/>
        </a:spcAft>
        <a:defRPr sz="3200">
          <a:solidFill>
            <a:schemeClr val="tx2"/>
          </a:solidFill>
          <a:latin typeface="Arial" charset="0"/>
          <a:ea typeface="ＭＳ Ｐゴシック" pitchFamily="1" charset="-128"/>
        </a:defRPr>
      </a:lvl6pPr>
      <a:lvl7pPr marL="914400" algn="ctr" rtl="0" fontAlgn="base">
        <a:spcBef>
          <a:spcPct val="0"/>
        </a:spcBef>
        <a:spcAft>
          <a:spcPct val="0"/>
        </a:spcAft>
        <a:defRPr sz="3200">
          <a:solidFill>
            <a:schemeClr val="tx2"/>
          </a:solidFill>
          <a:latin typeface="Arial" charset="0"/>
          <a:ea typeface="ＭＳ Ｐゴシック" pitchFamily="1" charset="-128"/>
        </a:defRPr>
      </a:lvl7pPr>
      <a:lvl8pPr marL="1371600" algn="ctr" rtl="0" fontAlgn="base">
        <a:spcBef>
          <a:spcPct val="0"/>
        </a:spcBef>
        <a:spcAft>
          <a:spcPct val="0"/>
        </a:spcAft>
        <a:defRPr sz="3200">
          <a:solidFill>
            <a:schemeClr val="tx2"/>
          </a:solidFill>
          <a:latin typeface="Arial" charset="0"/>
          <a:ea typeface="ＭＳ Ｐゴシック" pitchFamily="1" charset="-128"/>
        </a:defRPr>
      </a:lvl8pPr>
      <a:lvl9pPr marL="1828800" algn="ctr" rtl="0" fontAlgn="base">
        <a:spcBef>
          <a:spcPct val="0"/>
        </a:spcBef>
        <a:spcAft>
          <a:spcPct val="0"/>
        </a:spcAft>
        <a:defRPr sz="32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eangus-wcfa.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ngrelief.or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mailto:eangus@eangus.org" TargetMode="External"/><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6.jp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www.caleangus.org/" TargetMode="External"/><Relationship Id="rId5" Type="http://schemas.openxmlformats.org/officeDocument/2006/relationships/hyperlink" Target="mailto:eangus@eangus.org" TargetMode="External"/><Relationship Id="rId10"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DFC521-6FA0-79C8-179B-D92FC23CB9D9}"/>
              </a:ext>
            </a:extLst>
          </p:cNvPr>
          <p:cNvSpPr>
            <a:spLocks noGrp="1"/>
          </p:cNvSpPr>
          <p:nvPr>
            <p:ph type="sldNum" sz="quarter" idx="12"/>
          </p:nvPr>
        </p:nvSpPr>
        <p:spPr/>
        <p:txBody>
          <a:bodyPr/>
          <a:lstStyle/>
          <a:p>
            <a:fld id="{AB44B8C7-856B-4A4A-8C45-2CC3FC64279A}" type="slidenum">
              <a:rPr lang="en-US" smtClean="0"/>
              <a:t>1</a:t>
            </a:fld>
            <a:endParaRPr lang="en-US"/>
          </a:p>
        </p:txBody>
      </p:sp>
      <p:pic>
        <p:nvPicPr>
          <p:cNvPr id="6" name="Picture 5" descr="Logo&#10;&#10;Description automatically generated">
            <a:extLst>
              <a:ext uri="{FF2B5EF4-FFF2-40B4-BE49-F238E27FC236}">
                <a16:creationId xmlns:a16="http://schemas.microsoft.com/office/drawing/2014/main" id="{EA7FA662-077A-01E4-B74C-841B08C5D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639" y="655267"/>
            <a:ext cx="1534258" cy="1595628"/>
          </a:xfrm>
          <a:prstGeom prst="rect">
            <a:avLst/>
          </a:prstGeom>
        </p:spPr>
      </p:pic>
      <p:pic>
        <p:nvPicPr>
          <p:cNvPr id="8" name="Picture 7" descr="Logo, company name&#10;&#10;Description automatically generated">
            <a:extLst>
              <a:ext uri="{FF2B5EF4-FFF2-40B4-BE49-F238E27FC236}">
                <a16:creationId xmlns:a16="http://schemas.microsoft.com/office/drawing/2014/main" id="{E753BECE-479F-2E2B-331E-063C4DBE66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1373" y="655267"/>
            <a:ext cx="2743200" cy="1440180"/>
          </a:xfrm>
          <a:prstGeom prst="rect">
            <a:avLst/>
          </a:prstGeom>
        </p:spPr>
      </p:pic>
      <p:pic>
        <p:nvPicPr>
          <p:cNvPr id="10" name="Picture 9" descr="Logo&#10;&#10;Description automatically generated">
            <a:extLst>
              <a:ext uri="{FF2B5EF4-FFF2-40B4-BE49-F238E27FC236}">
                <a16:creationId xmlns:a16="http://schemas.microsoft.com/office/drawing/2014/main" id="{6685BD86-8B6E-1481-90A7-54342E283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192" y="3882243"/>
            <a:ext cx="1682750" cy="2019300"/>
          </a:xfrm>
          <a:prstGeom prst="rect">
            <a:avLst/>
          </a:prstGeom>
        </p:spPr>
      </p:pic>
      <p:pic>
        <p:nvPicPr>
          <p:cNvPr id="12" name="Picture 11" descr="Text, logo&#10;&#10;Description automatically generated">
            <a:extLst>
              <a:ext uri="{FF2B5EF4-FFF2-40B4-BE49-F238E27FC236}">
                <a16:creationId xmlns:a16="http://schemas.microsoft.com/office/drawing/2014/main" id="{C76D6C93-97E1-E34A-4B3D-ACD14E04F3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6881" y="3855204"/>
            <a:ext cx="4012763" cy="1959357"/>
          </a:xfrm>
          <a:prstGeom prst="rect">
            <a:avLst/>
          </a:prstGeom>
        </p:spPr>
      </p:pic>
      <p:pic>
        <p:nvPicPr>
          <p:cNvPr id="14" name="Picture 13" descr="Logo, company name&#10;&#10;Description automatically generated">
            <a:extLst>
              <a:ext uri="{FF2B5EF4-FFF2-40B4-BE49-F238E27FC236}">
                <a16:creationId xmlns:a16="http://schemas.microsoft.com/office/drawing/2014/main" id="{D9C538C2-1BF1-4D5B-B16B-54C39E179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2207" y="2310839"/>
            <a:ext cx="2914634" cy="1423161"/>
          </a:xfrm>
          <a:prstGeom prst="rect">
            <a:avLst/>
          </a:prstGeom>
        </p:spPr>
      </p:pic>
      <p:pic>
        <p:nvPicPr>
          <p:cNvPr id="16" name="Picture 15" descr="Logo&#10;&#10;Description automatically generated">
            <a:extLst>
              <a:ext uri="{FF2B5EF4-FFF2-40B4-BE49-F238E27FC236}">
                <a16:creationId xmlns:a16="http://schemas.microsoft.com/office/drawing/2014/main" id="{B852DAC0-6C1A-2FD1-0937-F663CC9CFA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7569" y="2250895"/>
            <a:ext cx="2743200" cy="1543050"/>
          </a:xfrm>
          <a:prstGeom prst="rect">
            <a:avLst/>
          </a:prstGeom>
        </p:spPr>
      </p:pic>
      <p:pic>
        <p:nvPicPr>
          <p:cNvPr id="18" name="Picture 17" descr="Logo&#10;&#10;Description automatically generated">
            <a:extLst>
              <a:ext uri="{FF2B5EF4-FFF2-40B4-BE49-F238E27FC236}">
                <a16:creationId xmlns:a16="http://schemas.microsoft.com/office/drawing/2014/main" id="{5C72F766-3E31-EAD0-F2AC-A820DFEE7C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500" y="3841995"/>
            <a:ext cx="2059548" cy="2059548"/>
          </a:xfrm>
          <a:prstGeom prst="rect">
            <a:avLst/>
          </a:prstGeom>
        </p:spPr>
      </p:pic>
      <p:pic>
        <p:nvPicPr>
          <p:cNvPr id="3" name="Picture 2" descr="Logo, company name&#10;&#10;Description automatically generated">
            <a:extLst>
              <a:ext uri="{FF2B5EF4-FFF2-40B4-BE49-F238E27FC236}">
                <a16:creationId xmlns:a16="http://schemas.microsoft.com/office/drawing/2014/main" id="{6B7F09F7-9098-25EB-CC8D-3886143E98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500" y="2413918"/>
            <a:ext cx="1421700" cy="1428047"/>
          </a:xfrm>
          <a:prstGeom prst="rect">
            <a:avLst/>
          </a:prstGeom>
        </p:spPr>
      </p:pic>
      <p:pic>
        <p:nvPicPr>
          <p:cNvPr id="11" name="Picture 10" descr="Logo, company name&#10;&#10;Description automatically generated">
            <a:extLst>
              <a:ext uri="{FF2B5EF4-FFF2-40B4-BE49-F238E27FC236}">
                <a16:creationId xmlns:a16="http://schemas.microsoft.com/office/drawing/2014/main" id="{AC6DAE11-9FBF-92C1-AB04-2FBB3A393F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657" y="788224"/>
            <a:ext cx="3804867" cy="1577193"/>
          </a:xfrm>
          <a:prstGeom prst="rect">
            <a:avLst/>
          </a:prstGeom>
        </p:spPr>
      </p:pic>
    </p:spTree>
    <p:extLst>
      <p:ext uri="{BB962C8B-B14F-4D97-AF65-F5344CB8AC3E}">
        <p14:creationId xmlns:p14="http://schemas.microsoft.com/office/powerpoint/2010/main" val="19892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B35953-C2EE-4621-BA52-9AE4470AF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2206174"/>
            <a:ext cx="2209800" cy="1375226"/>
          </a:xfrm>
          <a:prstGeom prst="rect">
            <a:avLst/>
          </a:prstGeom>
        </p:spPr>
      </p:pic>
      <p:sp>
        <p:nvSpPr>
          <p:cNvPr id="10" name="TextBox 9">
            <a:extLst>
              <a:ext uri="{FF2B5EF4-FFF2-40B4-BE49-F238E27FC236}">
                <a16:creationId xmlns:a16="http://schemas.microsoft.com/office/drawing/2014/main" id="{0430A9C2-CF66-40BB-90D1-1A95FF736F51}"/>
              </a:ext>
            </a:extLst>
          </p:cNvPr>
          <p:cNvSpPr txBox="1"/>
          <p:nvPr/>
        </p:nvSpPr>
        <p:spPr>
          <a:xfrm>
            <a:off x="381000" y="1066800"/>
            <a:ext cx="8534400" cy="5276316"/>
          </a:xfrm>
          <a:prstGeom prst="rect">
            <a:avLst/>
          </a:prstGeom>
          <a:noFill/>
        </p:spPr>
        <p:txBody>
          <a:bodyPr wrap="square">
            <a:spAutoFit/>
          </a:bodyPr>
          <a:lstStyle/>
          <a:p>
            <a:pPr marL="342900" marR="0" indent="-342900">
              <a:lnSpc>
                <a:spcPct val="107000"/>
              </a:lnSpc>
              <a:spcBef>
                <a:spcPts val="0"/>
              </a:spcBef>
              <a:spcAft>
                <a:spcPts val="800"/>
              </a:spcAft>
              <a:buFont typeface="Wingdings" panose="05000000000000000000" pitchFamily="2" charset="2"/>
              <a:buChar char="q"/>
            </a:pPr>
            <a:r>
              <a:rPr lang="en-US" sz="2000" dirty="0">
                <a:effectLst/>
                <a:latin typeface="Arial" panose="020B0604020202020204" pitchFamily="34" charset="0"/>
                <a:ea typeface="Calibri" panose="020F0502020204030204" pitchFamily="34" charset="0"/>
                <a:cs typeface="Arial" panose="020B0604020202020204" pitchFamily="34" charset="0"/>
              </a:rPr>
              <a:t>The We Care for America Foundation, Inc. (WCFA) is the 501c(3) charitable </a:t>
            </a:r>
            <a:r>
              <a:rPr lang="en-US" sz="2000" dirty="0">
                <a:latin typeface="Arial" panose="020B0604020202020204" pitchFamily="34" charset="0"/>
                <a:ea typeface="Calibri" panose="020F0502020204030204" pitchFamily="34" charset="0"/>
                <a:cs typeface="Arial" panose="020B0604020202020204" pitchFamily="34" charset="0"/>
              </a:rPr>
              <a:t>arm</a:t>
            </a:r>
            <a:r>
              <a:rPr lang="en-US" sz="2000" dirty="0">
                <a:effectLst/>
                <a:latin typeface="Arial" panose="020B0604020202020204" pitchFamily="34" charset="0"/>
                <a:ea typeface="Calibri" panose="020F0502020204030204" pitchFamily="34" charset="0"/>
                <a:cs typeface="Arial" panose="020B0604020202020204" pitchFamily="34" charset="0"/>
              </a:rPr>
              <a:t> of EANGUS. The WCFA National Guard Emergency Relief Fund </a:t>
            </a:r>
            <a:r>
              <a:rPr lang="en-US" sz="2000" dirty="0">
                <a:latin typeface="Arial" panose="020B0604020202020204" pitchFamily="34" charset="0"/>
                <a:ea typeface="Calibri" panose="020F0502020204030204" pitchFamily="34" charset="0"/>
                <a:cs typeface="Arial" panose="020B0604020202020204" pitchFamily="34" charset="0"/>
              </a:rPr>
              <a:t>currently provides THREE</a:t>
            </a:r>
            <a:r>
              <a:rPr lang="en-US" sz="2000" dirty="0">
                <a:effectLst/>
                <a:latin typeface="Arial" panose="020B0604020202020204" pitchFamily="34" charset="0"/>
                <a:ea typeface="Calibri" panose="020F0502020204030204" pitchFamily="34" charset="0"/>
                <a:cs typeface="Arial" panose="020B0604020202020204" pitchFamily="34" charset="0"/>
              </a:rPr>
              <a:t> types of emergency assistance:  </a:t>
            </a:r>
          </a:p>
          <a:p>
            <a:pPr marL="742950" lvl="1" indent="-285750">
              <a:spcBef>
                <a:spcPts val="0"/>
              </a:spcBef>
              <a:spcAft>
                <a:spcPts val="0"/>
              </a:spcAft>
              <a:buFontTx/>
              <a:buChar char="-"/>
            </a:pPr>
            <a:r>
              <a:rPr lang="en-US" sz="1800" dirty="0">
                <a:effectLst/>
                <a:latin typeface="Arial" panose="020B0604020202020204" pitchFamily="34" charset="0"/>
                <a:ea typeface="Calibri" panose="020F0502020204030204" pitchFamily="34" charset="0"/>
                <a:cs typeface="Arial" panose="020B0604020202020204" pitchFamily="34" charset="0"/>
              </a:rPr>
              <a:t>Individual SARGE grants (usually $500)</a:t>
            </a:r>
          </a:p>
          <a:p>
            <a:pPr marL="742950" lvl="1" indent="-285750">
              <a:spcBef>
                <a:spcPts val="0"/>
              </a:spcBef>
              <a:spcAft>
                <a:spcPts val="0"/>
              </a:spcAft>
              <a:buFontTx/>
              <a:buChar char="-"/>
            </a:pPr>
            <a:r>
              <a:rPr lang="en-US" sz="1800" dirty="0">
                <a:latin typeface="Arial" panose="020B0604020202020204" pitchFamily="34" charset="0"/>
                <a:ea typeface="Calibri" panose="020F0502020204030204" pitchFamily="34" charset="0"/>
                <a:cs typeface="Arial" panose="020B0604020202020204" pitchFamily="34" charset="0"/>
              </a:rPr>
              <a:t>D</a:t>
            </a:r>
            <a:r>
              <a:rPr lang="en-US" sz="1800" dirty="0">
                <a:effectLst/>
                <a:latin typeface="Arial" panose="020B0604020202020204" pitchFamily="34" charset="0"/>
                <a:ea typeface="Calibri" panose="020F0502020204030204" pitchFamily="34" charset="0"/>
                <a:cs typeface="Arial" panose="020B0604020202020204" pitchFamily="34" charset="0"/>
              </a:rPr>
              <a:t>isaster relief (for major declared emergencies)</a:t>
            </a:r>
          </a:p>
          <a:p>
            <a:pPr marL="457200" lvl="2" indent="233363">
              <a:spcBef>
                <a:spcPts val="0"/>
              </a:spcBef>
              <a:spcAft>
                <a:spcPts val="0"/>
              </a:spcAft>
              <a:buFontTx/>
              <a:buChar char="-"/>
            </a:pPr>
            <a:r>
              <a:rPr lang="en-US" sz="1800" dirty="0">
                <a:effectLst/>
                <a:latin typeface="Arial" panose="020B0604020202020204" pitchFamily="34" charset="0"/>
                <a:ea typeface="Calibri" panose="020F0502020204030204" pitchFamily="34" charset="0"/>
                <a:cs typeface="Arial" panose="020B0604020202020204" pitchFamily="34" charset="0"/>
              </a:rPr>
              <a:t>No-interest loans up to </a:t>
            </a:r>
            <a:r>
              <a:rPr lang="en-US" sz="1800" dirty="0">
                <a:latin typeface="Arial" panose="020B0604020202020204" pitchFamily="34" charset="0"/>
                <a:ea typeface="Calibri" panose="020F0502020204030204" pitchFamily="34" charset="0"/>
                <a:cs typeface="Arial" panose="020B0604020202020204" pitchFamily="34" charset="0"/>
              </a:rPr>
              <a:t>$2,000 </a:t>
            </a: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0" lvl="1" indent="233363">
              <a:spcBef>
                <a:spcPts val="0"/>
              </a:spcBef>
              <a:spcAft>
                <a:spcPts val="0"/>
              </a:spcAft>
              <a:buFontTx/>
              <a:buChar char="-"/>
            </a:pPr>
            <a:endParaRPr lang="en-US" sz="1800" dirty="0">
              <a:latin typeface="Arial" panose="020B0604020202020204" pitchFamily="34" charset="0"/>
              <a:ea typeface="Calibri" panose="020F0502020204030204" pitchFamily="34" charset="0"/>
              <a:cs typeface="Arial" panose="020B0604020202020204" pitchFamily="34" charset="0"/>
            </a:endParaRPr>
          </a:p>
          <a:p>
            <a:pPr marL="0" lvl="1">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285750" lvl="1" indent="-285750">
              <a:spcBef>
                <a:spcPts val="0"/>
              </a:spcBef>
              <a:spcAft>
                <a:spcPts val="0"/>
              </a:spcAft>
              <a:buFont typeface="Wingdings" panose="05000000000000000000" pitchFamily="2" charset="2"/>
              <a:buChar char="q"/>
            </a:pPr>
            <a:r>
              <a:rPr lang="en-US" sz="18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Since 2004, WCFA has provided almost $2M to NG members, which includes almost $1M in grants given to NG members impacted by the COVID 19 pandemic over the last two years.  These grants and the establishment of our No-Interest Loan program were made possible by significant donations from USAA and the USAA Foundation. </a:t>
            </a:r>
          </a:p>
          <a:p>
            <a:pPr marL="0" lvl="1">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285750" lvl="1" indent="-285750">
              <a:spcBef>
                <a:spcPts val="0"/>
              </a:spcBef>
              <a:spcAft>
                <a:spcPts val="0"/>
              </a:spcAft>
              <a:buFont typeface="Wingdings" panose="05000000000000000000" pitchFamily="2" charset="2"/>
              <a:buChar char="q"/>
            </a:pPr>
            <a:r>
              <a:rPr lang="en-US" sz="2000" dirty="0">
                <a:latin typeface="Arial" panose="020B0604020202020204" pitchFamily="34" charset="0"/>
                <a:ea typeface="Calibri" panose="020F0502020204030204" pitchFamily="34" charset="0"/>
                <a:cs typeface="Arial" panose="020B0604020202020204" pitchFamily="34" charset="0"/>
              </a:rPr>
              <a:t>For more info on the WCFA, to apply for assistance, or donate, go to </a:t>
            </a:r>
            <a:r>
              <a:rPr lang="en-US" sz="2000" dirty="0">
                <a:latin typeface="Arial" panose="020B0604020202020204" pitchFamily="34" charset="0"/>
                <a:ea typeface="Calibri" panose="020F0502020204030204" pitchFamily="34" charset="0"/>
                <a:cs typeface="Arial" panose="020B0604020202020204" pitchFamily="34" charset="0"/>
                <a:hlinkClick r:id="rId4"/>
              </a:rPr>
              <a:t>https://eangus-wcfa.org</a:t>
            </a:r>
            <a:r>
              <a:rPr lang="en-US" sz="2000" dirty="0">
                <a:latin typeface="Arial" panose="020B0604020202020204" pitchFamily="34" charset="0"/>
                <a:ea typeface="Calibri" panose="020F0502020204030204" pitchFamily="34" charset="0"/>
                <a:cs typeface="Arial" panose="020B0604020202020204" pitchFamily="34" charset="0"/>
              </a:rPr>
              <a:t> </a:t>
            </a:r>
          </a:p>
          <a:p>
            <a:pPr marL="0" lvl="1" indent="233363">
              <a:spcBef>
                <a:spcPts val="0"/>
              </a:spcBef>
              <a:spcAft>
                <a:spcPts val="0"/>
              </a:spcAft>
              <a:buFontTx/>
              <a:buChar char="-"/>
            </a:pPr>
            <a:endParaRPr 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E6D6857-D744-43BE-BEDC-FF1FF3DBCE89}"/>
              </a:ext>
            </a:extLst>
          </p:cNvPr>
          <p:cNvSpPr txBox="1"/>
          <p:nvPr/>
        </p:nvSpPr>
        <p:spPr>
          <a:xfrm>
            <a:off x="762000" y="609600"/>
            <a:ext cx="7315200" cy="519886"/>
          </a:xfrm>
          <a:prstGeom prst="rect">
            <a:avLst/>
          </a:prstGeom>
          <a:noFill/>
        </p:spPr>
        <p:txBody>
          <a:bodyPr wrap="square" rtlCol="0">
            <a:spAutoFit/>
          </a:bodyPr>
          <a:lstStyle/>
          <a:p>
            <a:pPr marL="0" marR="0" algn="ctr">
              <a:lnSpc>
                <a:spcPct val="107000"/>
              </a:lnSpc>
              <a:spcBef>
                <a:spcPts val="0"/>
              </a:spcBef>
              <a:spcAft>
                <a:spcPts val="800"/>
              </a:spcAft>
            </a:pPr>
            <a:r>
              <a:rPr lang="en-US" sz="2800" b="1" dirty="0">
                <a:effectLst/>
                <a:latin typeface="Arial" panose="020B0604020202020204" pitchFamily="34" charset="0"/>
                <a:ea typeface="Calibri" panose="020F0502020204030204" pitchFamily="34" charset="0"/>
                <a:cs typeface="Arial" panose="020B0604020202020204" pitchFamily="34" charset="0"/>
              </a:rPr>
              <a:t> Help for NG Soldiers and Airmen </a:t>
            </a:r>
          </a:p>
        </p:txBody>
      </p:sp>
    </p:spTree>
    <p:extLst>
      <p:ext uri="{BB962C8B-B14F-4D97-AF65-F5344CB8AC3E}">
        <p14:creationId xmlns:p14="http://schemas.microsoft.com/office/powerpoint/2010/main" val="3735012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609600" y="533400"/>
            <a:ext cx="7848600" cy="646331"/>
          </a:xfrm>
          <a:prstGeom prst="rect">
            <a:avLst/>
          </a:prstGeom>
          <a:noFill/>
        </p:spPr>
        <p:txBody>
          <a:bodyPr wrap="square" rtlCol="0">
            <a:spAutoFit/>
          </a:bodyPr>
          <a:lstStyle/>
          <a:p>
            <a:pPr algn="ctr"/>
            <a:r>
              <a:rPr lang="en-US" sz="3600" b="1" dirty="0"/>
              <a:t>Major Events</a:t>
            </a:r>
          </a:p>
        </p:txBody>
      </p:sp>
      <p:sp>
        <p:nvSpPr>
          <p:cNvPr id="2" name="Rectangle 1"/>
          <p:cNvSpPr/>
          <p:nvPr/>
        </p:nvSpPr>
        <p:spPr>
          <a:xfrm>
            <a:off x="457200" y="1295400"/>
            <a:ext cx="8229600" cy="4893647"/>
          </a:xfrm>
          <a:prstGeom prst="rect">
            <a:avLst/>
          </a:prstGeom>
        </p:spPr>
        <p:txBody>
          <a:bodyPr wrap="square">
            <a:spAutoFit/>
          </a:bodyPr>
          <a:lstStyle/>
          <a:p>
            <a:pPr marL="342900" indent="-342900">
              <a:buFont typeface="Wingdings" panose="05000000000000000000" pitchFamily="2" charset="2"/>
              <a:buChar char="q"/>
            </a:pPr>
            <a:r>
              <a:rPr lang="en-US" dirty="0"/>
              <a:t>The EANGUS National Conference is held each August and is attended by approx. 1,200 enlisted members from across the U.S.  The National Conference includes Senior Level DOD and NGB Guest Speakers, Professional Development, Committee Meetings, an Awards Banquet, and other activities.</a:t>
            </a:r>
          </a:p>
          <a:p>
            <a:r>
              <a:rPr lang="en-US" dirty="0"/>
              <a:t> </a:t>
            </a:r>
          </a:p>
          <a:p>
            <a:pPr marL="342900" indent="-342900">
              <a:buFont typeface="Wingdings" panose="05000000000000000000" pitchFamily="2" charset="2"/>
              <a:buChar char="q"/>
            </a:pPr>
            <a:r>
              <a:rPr lang="en-US" dirty="0"/>
              <a:t>The EANGUS Legislative Workshop </a:t>
            </a:r>
          </a:p>
          <a:p>
            <a:r>
              <a:rPr lang="en-US" dirty="0"/>
              <a:t>     and ‘Muster for Change’ Hill Event </a:t>
            </a:r>
          </a:p>
          <a:p>
            <a:r>
              <a:rPr lang="en-US" dirty="0"/>
              <a:t>     brings approximately 125 members </a:t>
            </a:r>
          </a:p>
          <a:p>
            <a:r>
              <a:rPr lang="en-US" dirty="0"/>
              <a:t>     to Washington DC each year in late </a:t>
            </a:r>
          </a:p>
          <a:p>
            <a:r>
              <a:rPr lang="en-US" dirty="0"/>
              <a:t>     February/early March.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6061" y="3810000"/>
            <a:ext cx="3134030" cy="1752600"/>
          </a:xfrm>
          <a:prstGeom prst="rect">
            <a:avLst/>
          </a:prstGeom>
        </p:spPr>
      </p:pic>
    </p:spTree>
    <p:extLst>
      <p:ext uri="{BB962C8B-B14F-4D97-AF65-F5344CB8AC3E}">
        <p14:creationId xmlns:p14="http://schemas.microsoft.com/office/powerpoint/2010/main" val="1659414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686800" cy="2667000"/>
          </a:xfrm>
        </p:spPr>
        <p:txBody>
          <a:bodyPr/>
          <a:lstStyle/>
          <a:p>
            <a:r>
              <a:rPr lang="en-US" sz="7200" b="1" dirty="0">
                <a:latin typeface="Century Schoolbook" panose="02040604050505020304" pitchFamily="18" charset="0"/>
              </a:rPr>
              <a:t>CAL-EANGUS</a:t>
            </a:r>
            <a:endParaRPr lang="en-US" sz="2800" b="1" dirty="0"/>
          </a:p>
        </p:txBody>
      </p:sp>
      <p:sp>
        <p:nvSpPr>
          <p:cNvPr id="8" name="Rectangle 7"/>
          <p:cNvSpPr/>
          <p:nvPr/>
        </p:nvSpPr>
        <p:spPr>
          <a:xfrm>
            <a:off x="228600" y="5410200"/>
            <a:ext cx="8686800" cy="461665"/>
          </a:xfrm>
          <a:prstGeom prst="rect">
            <a:avLst/>
          </a:prstGeom>
        </p:spPr>
        <p:txBody>
          <a:bodyPr wrap="square">
            <a:spAutoFit/>
          </a:bodyPr>
          <a:lstStyle/>
          <a:p>
            <a:pPr algn="ctr"/>
            <a:r>
              <a:rPr lang="en-US" b="1" dirty="0"/>
              <a:t>Professionals Belong to Professional Organizations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2812895" y="1372319"/>
            <a:ext cx="3518209" cy="4436004"/>
          </a:xfrm>
          <a:prstGeom prst="rect">
            <a:avLst/>
          </a:prstGeom>
        </p:spPr>
      </p:pic>
    </p:spTree>
    <p:extLst>
      <p:ext uri="{BB962C8B-B14F-4D97-AF65-F5344CB8AC3E}">
        <p14:creationId xmlns:p14="http://schemas.microsoft.com/office/powerpoint/2010/main" val="201208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533400"/>
            <a:ext cx="7848600" cy="646331"/>
          </a:xfrm>
          <a:prstGeom prst="rect">
            <a:avLst/>
          </a:prstGeom>
          <a:noFill/>
        </p:spPr>
        <p:txBody>
          <a:bodyPr wrap="square" rtlCol="0">
            <a:spAutoFit/>
          </a:bodyPr>
          <a:lstStyle/>
          <a:p>
            <a:pPr algn="ctr"/>
            <a:r>
              <a:rPr lang="en-US" sz="3600" b="1" dirty="0"/>
              <a:t>Major State Legislative Wins</a:t>
            </a:r>
          </a:p>
        </p:txBody>
      </p:sp>
      <p:sp>
        <p:nvSpPr>
          <p:cNvPr id="2" name="Rectangle 1"/>
          <p:cNvSpPr/>
          <p:nvPr/>
        </p:nvSpPr>
        <p:spPr>
          <a:xfrm>
            <a:off x="457200" y="1295400"/>
            <a:ext cx="8229600" cy="3785652"/>
          </a:xfrm>
          <a:prstGeom prst="rect">
            <a:avLst/>
          </a:prstGeom>
        </p:spPr>
        <p:txBody>
          <a:bodyPr wrap="square">
            <a:spAutoFit/>
          </a:bodyPr>
          <a:lstStyle/>
          <a:p>
            <a:pPr marL="342900" indent="-342900">
              <a:buFont typeface="Wingdings" panose="05000000000000000000" pitchFamily="2" charset="2"/>
              <a:buChar char="q"/>
            </a:pPr>
            <a:r>
              <a:rPr lang="en-US" dirty="0" err="1"/>
              <a:t>CalGuard</a:t>
            </a:r>
            <a:r>
              <a:rPr lang="en-US" dirty="0"/>
              <a:t> Educational Assistance Fund Award Program (EAAP)</a:t>
            </a:r>
          </a:p>
          <a:p>
            <a:pPr marL="342900" indent="-342900">
              <a:buFont typeface="Wingdings" panose="05000000000000000000" pitchFamily="2" charset="2"/>
              <a:buChar char="q"/>
            </a:pPr>
            <a:r>
              <a:rPr lang="en-US" dirty="0"/>
              <a:t>Discounted Hunting/Fishing Licenses for disabled Veterans</a:t>
            </a:r>
          </a:p>
          <a:p>
            <a:pPr marL="342900" indent="-342900">
              <a:buFont typeface="Wingdings" panose="05000000000000000000" pitchFamily="2" charset="2"/>
              <a:buChar char="q"/>
            </a:pPr>
            <a:r>
              <a:rPr lang="en-US" dirty="0"/>
              <a:t>California CDL Testing Waiver</a:t>
            </a:r>
          </a:p>
          <a:p>
            <a:pPr marL="342900" indent="-342900">
              <a:buFont typeface="Wingdings" panose="05000000000000000000" pitchFamily="2" charset="2"/>
              <a:buChar char="q"/>
            </a:pPr>
            <a:r>
              <a:rPr lang="en-US" dirty="0"/>
              <a:t>Passed law allowing State Employees to use military leave to attend Drill (IDT). </a:t>
            </a:r>
          </a:p>
          <a:p>
            <a:pPr marL="342900" indent="-342900">
              <a:buFont typeface="Wingdings" panose="05000000000000000000" pitchFamily="2" charset="2"/>
              <a:buChar char="q"/>
            </a:pPr>
            <a:r>
              <a:rPr lang="en-US" dirty="0"/>
              <a:t>Reviews State legislation directly</a:t>
            </a:r>
            <a:br>
              <a:rPr lang="en-US" dirty="0"/>
            </a:br>
            <a:r>
              <a:rPr lang="en-US" dirty="0"/>
              <a:t>impacting National Guardsmen</a:t>
            </a:r>
          </a:p>
          <a:p>
            <a:pPr marL="342900" indent="-342900">
              <a:buFont typeface="Wingdings" panose="05000000000000000000" pitchFamily="2" charset="2"/>
              <a:buChar char="q"/>
            </a:pPr>
            <a:r>
              <a:rPr lang="en-US" dirty="0"/>
              <a:t>$20K tax-free military pensions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5495547" y="3581400"/>
            <a:ext cx="3680964" cy="2078142"/>
          </a:xfrm>
          <a:prstGeom prst="rect">
            <a:avLst/>
          </a:prstGeom>
        </p:spPr>
      </p:pic>
    </p:spTree>
    <p:extLst>
      <p:ext uri="{BB962C8B-B14F-4D97-AF65-F5344CB8AC3E}">
        <p14:creationId xmlns:p14="http://schemas.microsoft.com/office/powerpoint/2010/main" val="40018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4D28-9954-435A-A8DD-D6245D9685B5}"/>
              </a:ext>
            </a:extLst>
          </p:cNvPr>
          <p:cNvSpPr>
            <a:spLocks noGrp="1"/>
          </p:cNvSpPr>
          <p:nvPr>
            <p:ph type="title"/>
          </p:nvPr>
        </p:nvSpPr>
        <p:spPr>
          <a:xfrm>
            <a:off x="685800" y="609600"/>
            <a:ext cx="7772400" cy="587818"/>
          </a:xfrm>
        </p:spPr>
        <p:txBody>
          <a:bodyPr/>
          <a:lstStyle/>
          <a:p>
            <a:r>
              <a:rPr lang="en-US" b="1" dirty="0"/>
              <a:t>EANGUS Legislative Priorities </a:t>
            </a:r>
          </a:p>
        </p:txBody>
      </p:sp>
      <p:sp>
        <p:nvSpPr>
          <p:cNvPr id="6" name="TextBox 5">
            <a:extLst>
              <a:ext uri="{FF2B5EF4-FFF2-40B4-BE49-F238E27FC236}">
                <a16:creationId xmlns:a16="http://schemas.microsoft.com/office/drawing/2014/main" id="{C4B19469-734F-4185-B239-4CBAE9FA352D}"/>
              </a:ext>
            </a:extLst>
          </p:cNvPr>
          <p:cNvSpPr txBox="1"/>
          <p:nvPr/>
        </p:nvSpPr>
        <p:spPr>
          <a:xfrm>
            <a:off x="533400" y="1341777"/>
            <a:ext cx="8229600" cy="4678910"/>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Reserve Component medical readiness &amp; TRICARE expansion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Align TRICARE coverage with early retirement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Tax incentives for employers to hire members of the Guard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Equity of benefits for Guard/Reserve under Duty Status Reform</a:t>
            </a: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Retiree continued contributions to the Thrift Savings Plan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Improved access to mental health care and treatment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Equal Hazardous Duty Incentive Pay for NG/RC members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NG/Res Retiree Transition Assistance Program</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Fully funded training for required schools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Funding for NG Cyber missions, teams, and training</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Civilian licenses and certification for military training</a:t>
            </a: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Funding for NG Counterdrug Program</a:t>
            </a: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Support for the Space National Guard</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Childcare </a:t>
            </a:r>
            <a:r>
              <a:rPr lang="en-US" sz="2000" dirty="0">
                <a:latin typeface="Arial" panose="020B0604020202020204" pitchFamily="34" charset="0"/>
                <a:ea typeface="Calibri" panose="020F0502020204030204" pitchFamily="34" charset="0"/>
                <a:cs typeface="Times New Roman" panose="02020603050405020304" pitchFamily="18" charset="0"/>
              </a:rPr>
              <a:t>during UTA Weekend</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523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DBC9-50EA-80A2-7B41-8327F2123D78}"/>
              </a:ext>
            </a:extLst>
          </p:cNvPr>
          <p:cNvSpPr>
            <a:spLocks noGrp="1"/>
          </p:cNvSpPr>
          <p:nvPr>
            <p:ph type="title"/>
          </p:nvPr>
        </p:nvSpPr>
        <p:spPr/>
        <p:txBody>
          <a:bodyPr/>
          <a:lstStyle/>
          <a:p>
            <a:r>
              <a:rPr lang="en-US" dirty="0"/>
              <a:t>Legislative Power</a:t>
            </a:r>
          </a:p>
        </p:txBody>
      </p:sp>
      <p:sp>
        <p:nvSpPr>
          <p:cNvPr id="5" name="Slide Number Placeholder 4">
            <a:extLst>
              <a:ext uri="{FF2B5EF4-FFF2-40B4-BE49-F238E27FC236}">
                <a16:creationId xmlns:a16="http://schemas.microsoft.com/office/drawing/2014/main" id="{D2FBD2D3-A396-2884-B934-D8F3D5FEB8BB}"/>
              </a:ext>
            </a:extLst>
          </p:cNvPr>
          <p:cNvSpPr>
            <a:spLocks noGrp="1"/>
          </p:cNvSpPr>
          <p:nvPr>
            <p:ph type="sldNum" sz="quarter" idx="10"/>
          </p:nvPr>
        </p:nvSpPr>
        <p:spPr/>
        <p:txBody>
          <a:bodyPr/>
          <a:lstStyle/>
          <a:p>
            <a:pPr>
              <a:defRPr/>
            </a:pPr>
            <a:fld id="{B4388F37-9C70-4325-B547-AF3528504630}" type="slidenum">
              <a:rPr lang="en-US" smtClean="0"/>
              <a:pPr>
                <a:defRPr/>
              </a:pPr>
              <a:t>15</a:t>
            </a:fld>
            <a:endParaRPr lang="en-US">
              <a:solidFill>
                <a:schemeClr val="tx1"/>
              </a:solidFill>
            </a:endParaRPr>
          </a:p>
        </p:txBody>
      </p:sp>
      <p:pic>
        <p:nvPicPr>
          <p:cNvPr id="7" name="Picture 6" descr="A group of people standing in front of a door&#10;&#10;AI-generated content may be incorrect.">
            <a:extLst>
              <a:ext uri="{FF2B5EF4-FFF2-40B4-BE49-F238E27FC236}">
                <a16:creationId xmlns:a16="http://schemas.microsoft.com/office/drawing/2014/main" id="{D0E1C9B6-B5D2-543C-B97D-26D46EB62A84}"/>
              </a:ext>
            </a:extLst>
          </p:cNvPr>
          <p:cNvPicPr>
            <a:picLocks noChangeAspect="1"/>
          </p:cNvPicPr>
          <p:nvPr/>
        </p:nvPicPr>
        <p:blipFill>
          <a:blip r:embed="rId2">
            <a:extLst>
              <a:ext uri="{28A0092B-C50C-407E-A947-70E740481C1C}">
                <a14:useLocalDpi xmlns:a14="http://schemas.microsoft.com/office/drawing/2010/main" val="0"/>
              </a:ext>
            </a:extLst>
          </a:blip>
          <a:srcRect l="3846" t="18803" r="6410" b="12820"/>
          <a:stretch/>
        </p:blipFill>
        <p:spPr>
          <a:xfrm>
            <a:off x="152400" y="1387549"/>
            <a:ext cx="5334000" cy="3048000"/>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1077D01F-B839-239A-BD5A-6AE291542BDF}"/>
              </a:ext>
            </a:extLst>
          </p:cNvPr>
          <p:cNvPicPr>
            <a:picLocks noChangeAspect="1"/>
          </p:cNvPicPr>
          <p:nvPr/>
        </p:nvPicPr>
        <p:blipFill>
          <a:blip r:embed="rId3">
            <a:extLst>
              <a:ext uri="{28A0092B-C50C-407E-A947-70E740481C1C}">
                <a14:useLocalDpi xmlns:a14="http://schemas.microsoft.com/office/drawing/2010/main" val="0"/>
              </a:ext>
            </a:extLst>
          </a:blip>
          <a:srcRect l="4902" b="31372"/>
          <a:stretch/>
        </p:blipFill>
        <p:spPr>
          <a:xfrm rot="10800000">
            <a:off x="1625009" y="1469951"/>
            <a:ext cx="7391400" cy="4000500"/>
          </a:xfrm>
          <a:prstGeom prst="rect">
            <a:avLst/>
          </a:prstGeom>
        </p:spPr>
      </p:pic>
      <p:pic>
        <p:nvPicPr>
          <p:cNvPr id="11" name="Picture 10" descr="A group of people sitting around a table&#10;&#10;AI-generated content may be incorrect.">
            <a:extLst>
              <a:ext uri="{FF2B5EF4-FFF2-40B4-BE49-F238E27FC236}">
                <a16:creationId xmlns:a16="http://schemas.microsoft.com/office/drawing/2014/main" id="{B8EB7174-0A43-5D50-8C17-02F059E0A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609600"/>
            <a:ext cx="7543800" cy="5657850"/>
          </a:xfrm>
          <a:prstGeom prst="rect">
            <a:avLst/>
          </a:prstGeom>
        </p:spPr>
      </p:pic>
    </p:spTree>
    <p:extLst>
      <p:ext uri="{BB962C8B-B14F-4D97-AF65-F5344CB8AC3E}">
        <p14:creationId xmlns:p14="http://schemas.microsoft.com/office/powerpoint/2010/main" val="14309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533400"/>
            <a:ext cx="7848600" cy="646331"/>
          </a:xfrm>
          <a:prstGeom prst="rect">
            <a:avLst/>
          </a:prstGeom>
          <a:noFill/>
        </p:spPr>
        <p:txBody>
          <a:bodyPr wrap="square" rtlCol="0">
            <a:spAutoFit/>
          </a:bodyPr>
          <a:lstStyle/>
          <a:p>
            <a:pPr algn="ctr"/>
            <a:r>
              <a:rPr lang="en-US" sz="3600" b="1" dirty="0"/>
              <a:t>Supporting the </a:t>
            </a:r>
            <a:r>
              <a:rPr lang="en-US" sz="3600" b="1" dirty="0" err="1"/>
              <a:t>CalGuard</a:t>
            </a:r>
            <a:endParaRPr lang="en-US" sz="3600" b="1" dirty="0"/>
          </a:p>
        </p:txBody>
      </p:sp>
      <p:sp>
        <p:nvSpPr>
          <p:cNvPr id="2" name="Rectangle 1"/>
          <p:cNvSpPr/>
          <p:nvPr/>
        </p:nvSpPr>
        <p:spPr>
          <a:xfrm>
            <a:off x="457200" y="1295400"/>
            <a:ext cx="8229600" cy="4154984"/>
          </a:xfrm>
          <a:prstGeom prst="rect">
            <a:avLst/>
          </a:prstGeom>
        </p:spPr>
        <p:txBody>
          <a:bodyPr wrap="square">
            <a:spAutoFit/>
          </a:bodyPr>
          <a:lstStyle/>
          <a:p>
            <a:pPr marL="342900" indent="-342900">
              <a:buFont typeface="Wingdings" panose="05000000000000000000" pitchFamily="2" charset="2"/>
              <a:buChar char="q"/>
            </a:pPr>
            <a:r>
              <a:rPr lang="en-US" dirty="0"/>
              <a:t>Donated to Oakland Military Institute’s Track &amp; Field Program </a:t>
            </a:r>
          </a:p>
          <a:p>
            <a:pPr marL="342900" indent="-342900">
              <a:buFont typeface="Wingdings" panose="05000000000000000000" pitchFamily="2" charset="2"/>
              <a:buChar char="q"/>
            </a:pPr>
            <a:r>
              <a:rPr lang="en-US" dirty="0"/>
              <a:t>Provided gas cards to CMD Family </a:t>
            </a:r>
            <a:br>
              <a:rPr lang="en-US" dirty="0"/>
            </a:br>
            <a:r>
              <a:rPr lang="en-US" dirty="0"/>
              <a:t>Programs – distributed to Soldiers </a:t>
            </a:r>
            <a:br>
              <a:rPr lang="en-US" dirty="0"/>
            </a:br>
            <a:r>
              <a:rPr lang="en-US" dirty="0"/>
              <a:t>and Airmen in need</a:t>
            </a:r>
          </a:p>
          <a:p>
            <a:pPr marL="342900" indent="-342900">
              <a:buFont typeface="Wingdings" panose="05000000000000000000" pitchFamily="2" charset="2"/>
              <a:buChar char="q"/>
            </a:pPr>
            <a:r>
              <a:rPr lang="en-US" dirty="0"/>
              <a:t>Provided cash scholarships to </a:t>
            </a:r>
            <a:br>
              <a:rPr lang="en-US" dirty="0"/>
            </a:br>
            <a:r>
              <a:rPr lang="en-US" dirty="0"/>
              <a:t>members and dependents </a:t>
            </a:r>
          </a:p>
          <a:p>
            <a:pPr marL="342900" indent="-342900">
              <a:buFont typeface="Wingdings" panose="05000000000000000000" pitchFamily="2" charset="2"/>
              <a:buChar char="q"/>
            </a:pPr>
            <a:r>
              <a:rPr lang="en-US" dirty="0"/>
              <a:t>Financially supported private organizations within the state (</a:t>
            </a:r>
            <a:r>
              <a:rPr lang="en-US" dirty="0" err="1"/>
              <a:t>i.e</a:t>
            </a:r>
            <a:r>
              <a:rPr lang="en-US" dirty="0"/>
              <a:t>: First Sergeant’s Councils, Sergeants Major Association, Rising 6 Council, etc.)</a:t>
            </a:r>
          </a:p>
          <a:p>
            <a:pPr marL="342900" indent="-342900">
              <a:buFont typeface="Wingdings" panose="05000000000000000000" pitchFamily="2" charset="2"/>
              <a:buChar char="q"/>
            </a:pPr>
            <a:r>
              <a:rPr lang="en-US" dirty="0"/>
              <a:t>$80K in support for Unit Morale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21400" y="1752600"/>
            <a:ext cx="2336800" cy="1752600"/>
          </a:xfrm>
          <a:prstGeom prst="rect">
            <a:avLst/>
          </a:prstGeom>
        </p:spPr>
      </p:pic>
    </p:spTree>
    <p:extLst>
      <p:ext uri="{BB962C8B-B14F-4D97-AF65-F5344CB8AC3E}">
        <p14:creationId xmlns:p14="http://schemas.microsoft.com/office/powerpoint/2010/main" val="3882337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B35953-C2EE-4621-BA52-9AE4470AF0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4600" y="1981200"/>
            <a:ext cx="2352977" cy="1680026"/>
          </a:xfrm>
          <a:prstGeom prst="rect">
            <a:avLst/>
          </a:prstGeom>
        </p:spPr>
      </p:pic>
      <p:sp>
        <p:nvSpPr>
          <p:cNvPr id="10" name="TextBox 9">
            <a:extLst>
              <a:ext uri="{FF2B5EF4-FFF2-40B4-BE49-F238E27FC236}">
                <a16:creationId xmlns:a16="http://schemas.microsoft.com/office/drawing/2014/main" id="{0430A9C2-CF66-40BB-90D1-1A95FF736F51}"/>
              </a:ext>
            </a:extLst>
          </p:cNvPr>
          <p:cNvSpPr txBox="1"/>
          <p:nvPr/>
        </p:nvSpPr>
        <p:spPr>
          <a:xfrm>
            <a:off x="300188" y="1110656"/>
            <a:ext cx="8377389" cy="5667192"/>
          </a:xfrm>
          <a:prstGeom prst="rect">
            <a:avLst/>
          </a:prstGeom>
          <a:noFill/>
        </p:spPr>
        <p:txBody>
          <a:bodyPr wrap="square">
            <a:spAutoFit/>
          </a:bodyPr>
          <a:lstStyle/>
          <a:p>
            <a:pPr marL="342900" marR="0" indent="-342900">
              <a:lnSpc>
                <a:spcPct val="107000"/>
              </a:lnSpc>
              <a:spcBef>
                <a:spcPts val="0"/>
              </a:spcBef>
              <a:spcAft>
                <a:spcPts val="800"/>
              </a:spcAft>
              <a:buFont typeface="Wingdings" panose="05000000000000000000" pitchFamily="2" charset="2"/>
              <a:buChar char="q"/>
            </a:pPr>
            <a:r>
              <a:rPr lang="en-US" sz="2000" dirty="0">
                <a:effectLst/>
                <a:latin typeface="Arial" panose="020B0604020202020204" pitchFamily="34" charset="0"/>
                <a:ea typeface="Calibri" panose="020F0502020204030204" pitchFamily="34" charset="0"/>
                <a:cs typeface="Arial" panose="020B0604020202020204" pitchFamily="34" charset="0"/>
              </a:rPr>
              <a:t>The We Care for America Foundation, Inc. (WCFA) is the 501c(3) charitable </a:t>
            </a:r>
            <a:r>
              <a:rPr lang="en-US" sz="2000" dirty="0">
                <a:latin typeface="Arial" panose="020B0604020202020204" pitchFamily="34" charset="0"/>
                <a:ea typeface="Calibri" panose="020F0502020204030204" pitchFamily="34" charset="0"/>
                <a:cs typeface="Arial" panose="020B0604020202020204" pitchFamily="34" charset="0"/>
              </a:rPr>
              <a:t>arm</a:t>
            </a:r>
            <a:r>
              <a:rPr lang="en-US" sz="2000" dirty="0">
                <a:effectLst/>
                <a:latin typeface="Arial" panose="020B0604020202020204" pitchFamily="34" charset="0"/>
                <a:ea typeface="Calibri" panose="020F0502020204030204" pitchFamily="34" charset="0"/>
                <a:cs typeface="Arial" panose="020B0604020202020204" pitchFamily="34" charset="0"/>
              </a:rPr>
              <a:t> of EANGUS. The WCFA National Guard Emergency Relief Fund </a:t>
            </a:r>
            <a:r>
              <a:rPr lang="en-US" sz="2000" dirty="0">
                <a:latin typeface="Arial" panose="020B0604020202020204" pitchFamily="34" charset="0"/>
                <a:ea typeface="Calibri" panose="020F0502020204030204" pitchFamily="34" charset="0"/>
                <a:cs typeface="Arial" panose="020B0604020202020204" pitchFamily="34" charset="0"/>
              </a:rPr>
              <a:t>currently provides THREE</a:t>
            </a:r>
            <a:r>
              <a:rPr lang="en-US" sz="2000" dirty="0">
                <a:effectLst/>
                <a:latin typeface="Arial" panose="020B0604020202020204" pitchFamily="34" charset="0"/>
                <a:ea typeface="Calibri" panose="020F0502020204030204" pitchFamily="34" charset="0"/>
                <a:cs typeface="Arial" panose="020B0604020202020204" pitchFamily="34" charset="0"/>
              </a:rPr>
              <a:t> types of emergency assistance:  </a:t>
            </a:r>
          </a:p>
          <a:p>
            <a:pPr marL="742950" lvl="1" indent="-285750">
              <a:spcBef>
                <a:spcPts val="0"/>
              </a:spcBef>
              <a:spcAft>
                <a:spcPts val="0"/>
              </a:spcAft>
              <a:buFontTx/>
              <a:buChar char="-"/>
            </a:pPr>
            <a:r>
              <a:rPr lang="en-US" sz="1800" dirty="0">
                <a:effectLst/>
                <a:latin typeface="Arial" panose="020B0604020202020204" pitchFamily="34" charset="0"/>
                <a:ea typeface="Calibri" panose="020F0502020204030204" pitchFamily="34" charset="0"/>
                <a:cs typeface="Arial" panose="020B0604020202020204" pitchFamily="34" charset="0"/>
              </a:rPr>
              <a:t>Individual SARGE grants (usually $500)</a:t>
            </a:r>
          </a:p>
          <a:p>
            <a:pPr marL="742950" lvl="1" indent="-285750">
              <a:spcBef>
                <a:spcPts val="0"/>
              </a:spcBef>
              <a:spcAft>
                <a:spcPts val="0"/>
              </a:spcAft>
              <a:buFontTx/>
              <a:buChar char="-"/>
            </a:pPr>
            <a:r>
              <a:rPr lang="en-US" sz="1800" dirty="0">
                <a:latin typeface="Arial" panose="020B0604020202020204" pitchFamily="34" charset="0"/>
                <a:ea typeface="Calibri" panose="020F0502020204030204" pitchFamily="34" charset="0"/>
                <a:cs typeface="Arial" panose="020B0604020202020204" pitchFamily="34" charset="0"/>
              </a:rPr>
              <a:t>D</a:t>
            </a:r>
            <a:r>
              <a:rPr lang="en-US" sz="1800" dirty="0">
                <a:effectLst/>
                <a:latin typeface="Arial" panose="020B0604020202020204" pitchFamily="34" charset="0"/>
                <a:ea typeface="Calibri" panose="020F0502020204030204" pitchFamily="34" charset="0"/>
                <a:cs typeface="Arial" panose="020B0604020202020204" pitchFamily="34" charset="0"/>
              </a:rPr>
              <a:t>isaster relief (for major declared emergencies)</a:t>
            </a:r>
          </a:p>
          <a:p>
            <a:pPr marL="457200" lvl="2" indent="233363">
              <a:spcBef>
                <a:spcPts val="0"/>
              </a:spcBef>
              <a:spcAft>
                <a:spcPts val="0"/>
              </a:spcAft>
              <a:buFontTx/>
              <a:buChar char="-"/>
            </a:pPr>
            <a:r>
              <a:rPr lang="en-US" sz="1800" dirty="0">
                <a:effectLst/>
                <a:latin typeface="Arial" panose="020B0604020202020204" pitchFamily="34" charset="0"/>
                <a:ea typeface="Calibri" panose="020F0502020204030204" pitchFamily="34" charset="0"/>
                <a:cs typeface="Arial" panose="020B0604020202020204" pitchFamily="34" charset="0"/>
              </a:rPr>
              <a:t>No-interest loans up to </a:t>
            </a:r>
            <a:r>
              <a:rPr lang="en-US" sz="1800" dirty="0">
                <a:latin typeface="Arial" panose="020B0604020202020204" pitchFamily="34" charset="0"/>
                <a:ea typeface="Calibri" panose="020F0502020204030204" pitchFamily="34" charset="0"/>
                <a:cs typeface="Arial" panose="020B0604020202020204" pitchFamily="34" charset="0"/>
              </a:rPr>
              <a:t>$2,000 </a:t>
            </a: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ea typeface="Calibri" panose="020F0502020204030204" pitchFamily="34" charset="0"/>
              <a:cs typeface="Arial" panose="020B0604020202020204" pitchFamily="34" charset="0"/>
            </a:endParaRPr>
          </a:p>
          <a:p>
            <a:pPr marL="0" lvl="1">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285750" lvl="1" indent="-285750">
              <a:spcBef>
                <a:spcPts val="0"/>
              </a:spcBef>
              <a:spcAft>
                <a:spcPts val="0"/>
              </a:spcAft>
              <a:buFont typeface="Wingdings" panose="05000000000000000000" pitchFamily="2" charset="2"/>
              <a:buChar char="q"/>
            </a:pPr>
            <a:r>
              <a:rPr lang="en-US" sz="18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Since 2004, WCFA has provided almost $2M to NG members, which includes almost $1M in grants given to NG members impacted by the COVID 19 pandemic over the last two years.  These grants and the establishment of our No-Interest Loan program were made possible by significant donations from USAA and the USAA Foundation. </a:t>
            </a:r>
            <a:endParaRPr lang="en-US" sz="1800" dirty="0">
              <a:latin typeface="Arial" panose="020B0604020202020204" pitchFamily="34" charset="0"/>
              <a:ea typeface="Calibri" panose="020F0502020204030204" pitchFamily="34" charset="0"/>
              <a:cs typeface="Arial" panose="020B0604020202020204" pitchFamily="34" charset="0"/>
            </a:endParaRPr>
          </a:p>
          <a:p>
            <a:pPr marL="285750" lvl="1" indent="-285750">
              <a:spcBef>
                <a:spcPts val="0"/>
              </a:spcBef>
              <a:spcAft>
                <a:spcPts val="0"/>
              </a:spcAft>
              <a:buFont typeface="Wingdings" panose="05000000000000000000" pitchFamily="2" charset="2"/>
              <a:buChar char="q"/>
            </a:pPr>
            <a:r>
              <a:rPr lang="en-US" sz="2000" dirty="0">
                <a:latin typeface="Arial" panose="020B0604020202020204" pitchFamily="34" charset="0"/>
                <a:ea typeface="Calibri" panose="020F0502020204030204" pitchFamily="34" charset="0"/>
                <a:cs typeface="Arial" panose="020B0604020202020204" pitchFamily="34" charset="0"/>
              </a:rPr>
              <a:t>For more info on the WCFA, to apply for assistance, or donate, go to </a:t>
            </a:r>
            <a:r>
              <a:rPr lang="en-US" sz="2000" dirty="0">
                <a:latin typeface="Arial" panose="020B0604020202020204" pitchFamily="34" charset="0"/>
                <a:ea typeface="Calibri" panose="020F0502020204030204" pitchFamily="34" charset="0"/>
                <a:cs typeface="Arial" panose="020B0604020202020204" pitchFamily="34" charset="0"/>
                <a:hlinkClick r:id="rId4"/>
              </a:rPr>
              <a:t>https://NGRelief.org</a:t>
            </a:r>
            <a:endParaRPr lang="en-US" sz="2000" dirty="0">
              <a:latin typeface="Arial" panose="020B0604020202020204" pitchFamily="34" charset="0"/>
              <a:ea typeface="Calibri" panose="020F0502020204030204" pitchFamily="34" charset="0"/>
              <a:cs typeface="Arial" panose="020B0604020202020204" pitchFamily="34" charset="0"/>
            </a:endParaRPr>
          </a:p>
          <a:p>
            <a:pPr marL="285750" lvl="1" indent="-285750">
              <a:spcBef>
                <a:spcPts val="0"/>
              </a:spcBef>
              <a:spcAft>
                <a:spcPts val="0"/>
              </a:spcAft>
              <a:buFont typeface="Wingdings" panose="05000000000000000000" pitchFamily="2" charset="2"/>
              <a:buChar char="q"/>
            </a:pPr>
            <a:r>
              <a:rPr lang="en-US" sz="2000" dirty="0">
                <a:latin typeface="Arial" panose="020B0604020202020204" pitchFamily="34" charset="0"/>
                <a:ea typeface="Calibri" panose="020F0502020204030204" pitchFamily="34" charset="0"/>
                <a:cs typeface="Arial" panose="020B0604020202020204" pitchFamily="34" charset="0"/>
              </a:rPr>
              <a:t>NGRF CAL EANGUS Donation - $20,140</a:t>
            </a:r>
          </a:p>
          <a:p>
            <a:pPr marL="285750" lvl="1" indent="-285750">
              <a:spcBef>
                <a:spcPts val="0"/>
              </a:spcBef>
              <a:spcAft>
                <a:spcPts val="0"/>
              </a:spcAft>
              <a:buFont typeface="Wingdings" panose="05000000000000000000" pitchFamily="2" charset="2"/>
              <a:buChar char="q"/>
            </a:pPr>
            <a:endParaRPr lang="en-US" sz="2000" dirty="0">
              <a:latin typeface="Arial" panose="020B0604020202020204" pitchFamily="34" charset="0"/>
              <a:ea typeface="Calibri" panose="020F0502020204030204" pitchFamily="34" charset="0"/>
              <a:cs typeface="Arial" panose="020B0604020202020204" pitchFamily="34" charset="0"/>
            </a:endParaRPr>
          </a:p>
          <a:p>
            <a:pPr marL="0" lvl="1" indent="233363">
              <a:spcBef>
                <a:spcPts val="0"/>
              </a:spcBef>
              <a:spcAft>
                <a:spcPts val="0"/>
              </a:spcAft>
              <a:buFontTx/>
              <a:buChar char="-"/>
            </a:pPr>
            <a:endParaRPr 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E6D6857-D744-43BE-BEDC-FF1FF3DBCE89}"/>
              </a:ext>
            </a:extLst>
          </p:cNvPr>
          <p:cNvSpPr txBox="1"/>
          <p:nvPr/>
        </p:nvSpPr>
        <p:spPr>
          <a:xfrm>
            <a:off x="762000" y="609600"/>
            <a:ext cx="7315200" cy="519886"/>
          </a:xfrm>
          <a:prstGeom prst="rect">
            <a:avLst/>
          </a:prstGeom>
          <a:noFill/>
        </p:spPr>
        <p:txBody>
          <a:bodyPr wrap="square" rtlCol="0">
            <a:spAutoFit/>
          </a:bodyPr>
          <a:lstStyle/>
          <a:p>
            <a:pPr marL="0" marR="0" algn="ctr">
              <a:lnSpc>
                <a:spcPct val="107000"/>
              </a:lnSpc>
              <a:spcBef>
                <a:spcPts val="0"/>
              </a:spcBef>
              <a:spcAft>
                <a:spcPts val="800"/>
              </a:spcAft>
            </a:pPr>
            <a:r>
              <a:rPr lang="en-US" sz="2800" b="1" dirty="0">
                <a:effectLst/>
                <a:latin typeface="Arial" panose="020B0604020202020204" pitchFamily="34" charset="0"/>
                <a:ea typeface="Calibri" panose="020F0502020204030204" pitchFamily="34" charset="0"/>
                <a:cs typeface="Arial" panose="020B0604020202020204" pitchFamily="34" charset="0"/>
              </a:rPr>
              <a:t> Help for NG Soldiers and Airmen </a:t>
            </a:r>
          </a:p>
        </p:txBody>
      </p:sp>
    </p:spTree>
    <p:extLst>
      <p:ext uri="{BB962C8B-B14F-4D97-AF65-F5344CB8AC3E}">
        <p14:creationId xmlns:p14="http://schemas.microsoft.com/office/powerpoint/2010/main" val="243144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8952-634F-4AE0-A2A9-FBEE146741B3}"/>
              </a:ext>
            </a:extLst>
          </p:cNvPr>
          <p:cNvSpPr>
            <a:spLocks noGrp="1"/>
          </p:cNvSpPr>
          <p:nvPr>
            <p:ph type="title"/>
          </p:nvPr>
        </p:nvSpPr>
        <p:spPr>
          <a:xfrm>
            <a:off x="685800" y="457200"/>
            <a:ext cx="7772400" cy="762000"/>
          </a:xfrm>
        </p:spPr>
        <p:txBody>
          <a:bodyPr/>
          <a:lstStyle/>
          <a:p>
            <a:r>
              <a:rPr lang="en-US" b="1" dirty="0"/>
              <a:t>Membership Benefits</a:t>
            </a:r>
          </a:p>
        </p:txBody>
      </p:sp>
      <p:sp>
        <p:nvSpPr>
          <p:cNvPr id="4" name="Content Placeholder 3">
            <a:extLst>
              <a:ext uri="{FF2B5EF4-FFF2-40B4-BE49-F238E27FC236}">
                <a16:creationId xmlns:a16="http://schemas.microsoft.com/office/drawing/2014/main" id="{45D71BC0-D4DD-48CF-85F7-1160C985EF97}"/>
              </a:ext>
            </a:extLst>
          </p:cNvPr>
          <p:cNvSpPr>
            <a:spLocks noGrp="1"/>
          </p:cNvSpPr>
          <p:nvPr>
            <p:ph sz="half" idx="2"/>
          </p:nvPr>
        </p:nvSpPr>
        <p:spPr>
          <a:xfrm>
            <a:off x="228600" y="1295400"/>
            <a:ext cx="8610600" cy="4648200"/>
          </a:xfrm>
        </p:spPr>
        <p:txBody>
          <a:bodyPr/>
          <a:lstStyle/>
          <a:p>
            <a:pPr>
              <a:buFont typeface="Wingdings" panose="05000000000000000000" pitchFamily="2" charset="2"/>
              <a:buChar char="q"/>
            </a:pPr>
            <a:r>
              <a:rPr lang="en-US" sz="2000" u="sng" dirty="0"/>
              <a:t>Scholarships: </a:t>
            </a:r>
            <a:r>
              <a:rPr lang="en-US" sz="2000" dirty="0"/>
              <a:t>EANGUS awards over $300,000 annually in full-ride and partial scholarships from various University partners, corporate partner sponsorships, and personal donations. </a:t>
            </a:r>
          </a:p>
          <a:p>
            <a:pPr marL="0" indent="0">
              <a:buNone/>
            </a:pPr>
            <a:endParaRPr lang="en-US" sz="2000" dirty="0"/>
          </a:p>
          <a:p>
            <a:pPr>
              <a:buFont typeface="Wingdings" panose="05000000000000000000" pitchFamily="2" charset="2"/>
              <a:buChar char="q"/>
            </a:pPr>
            <a:r>
              <a:rPr lang="en-US" sz="2000" u="sng" dirty="0"/>
              <a:t>Professional Development : </a:t>
            </a:r>
            <a:r>
              <a:rPr lang="en-US" sz="2000" dirty="0"/>
              <a:t>EANGUS provides opportunities for professional development several times each year in order to assist our members in understanding how government works and the role EANGUS plays in the legislative process. Additionally, these events give National Guard servicemembers the opportunity to hear current information from Senior Military and government leaders.</a:t>
            </a:r>
          </a:p>
          <a:p>
            <a:pPr marL="0" indent="0">
              <a:buNone/>
            </a:pPr>
            <a:endParaRPr lang="en-US" sz="2000" dirty="0"/>
          </a:p>
          <a:p>
            <a:pPr>
              <a:buFont typeface="Wingdings" panose="05000000000000000000" pitchFamily="2" charset="2"/>
              <a:buChar char="q"/>
            </a:pPr>
            <a:r>
              <a:rPr lang="en-US" sz="2000" u="sng" dirty="0"/>
              <a:t>News &amp; Publications: </a:t>
            </a:r>
            <a:r>
              <a:rPr lang="en-US" sz="2000" dirty="0"/>
              <a:t>EANGUS membership includes a subscription to the quarterly New Patriot Magazine, the monthly Drill Weekend Talking Points, and a weekly Minuteman Update as well as other information. </a:t>
            </a:r>
            <a:endParaRPr lang="en-US" sz="1400" dirty="0"/>
          </a:p>
        </p:txBody>
      </p:sp>
    </p:spTree>
    <p:extLst>
      <p:ext uri="{BB962C8B-B14F-4D97-AF65-F5344CB8AC3E}">
        <p14:creationId xmlns:p14="http://schemas.microsoft.com/office/powerpoint/2010/main" val="957501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190149" y="5435025"/>
            <a:ext cx="6582251" cy="584775"/>
          </a:xfrm>
          <a:prstGeom prst="rect">
            <a:avLst/>
          </a:prstGeom>
          <a:noFill/>
        </p:spPr>
        <p:txBody>
          <a:bodyPr wrap="none" rtlCol="0">
            <a:spAutoFit/>
          </a:bodyPr>
          <a:lstStyle/>
          <a:p>
            <a:pPr algn="ctr"/>
            <a:r>
              <a:rPr lang="en-US" sz="3200" b="1" dirty="0">
                <a:latin typeface="+mj-lt"/>
              </a:rPr>
              <a:t>Thank you for your membership!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85800"/>
            <a:ext cx="766762" cy="7667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117" y="1493026"/>
            <a:ext cx="785413" cy="7854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286000"/>
            <a:ext cx="928489" cy="928489"/>
          </a:xfrm>
          <a:prstGeom prst="rect">
            <a:avLst/>
          </a:prstGeom>
        </p:spPr>
      </p:pic>
      <p:sp>
        <p:nvSpPr>
          <p:cNvPr id="10" name="TextBox 9"/>
          <p:cNvSpPr txBox="1"/>
          <p:nvPr/>
        </p:nvSpPr>
        <p:spPr>
          <a:xfrm>
            <a:off x="2424312" y="990600"/>
            <a:ext cx="928488" cy="276999"/>
          </a:xfrm>
          <a:prstGeom prst="rect">
            <a:avLst/>
          </a:prstGeom>
          <a:noFill/>
        </p:spPr>
        <p:txBody>
          <a:bodyPr wrap="square" rtlCol="0">
            <a:spAutoFit/>
          </a:bodyPr>
          <a:lstStyle/>
          <a:p>
            <a:r>
              <a:rPr lang="en-US" sz="1200" b="1" dirty="0"/>
              <a:t>EANGUS</a:t>
            </a:r>
          </a:p>
        </p:txBody>
      </p:sp>
      <p:sp>
        <p:nvSpPr>
          <p:cNvPr id="11" name="TextBox 10"/>
          <p:cNvSpPr txBox="1"/>
          <p:nvPr/>
        </p:nvSpPr>
        <p:spPr>
          <a:xfrm>
            <a:off x="914400" y="1828800"/>
            <a:ext cx="1297781" cy="276999"/>
          </a:xfrm>
          <a:prstGeom prst="rect">
            <a:avLst/>
          </a:prstGeom>
          <a:noFill/>
        </p:spPr>
        <p:txBody>
          <a:bodyPr wrap="square" rtlCol="0">
            <a:spAutoFit/>
          </a:bodyPr>
          <a:lstStyle/>
          <a:p>
            <a:r>
              <a:rPr lang="en-US" sz="1200" b="1" dirty="0"/>
              <a:t>@EANGUS72</a:t>
            </a:r>
          </a:p>
        </p:txBody>
      </p:sp>
      <p:sp>
        <p:nvSpPr>
          <p:cNvPr id="12" name="TextBox 11"/>
          <p:cNvSpPr txBox="1"/>
          <p:nvPr/>
        </p:nvSpPr>
        <p:spPr>
          <a:xfrm>
            <a:off x="1295400" y="2590800"/>
            <a:ext cx="1996440" cy="276999"/>
          </a:xfrm>
          <a:prstGeom prst="rect">
            <a:avLst/>
          </a:prstGeom>
          <a:noFill/>
        </p:spPr>
        <p:txBody>
          <a:bodyPr wrap="square" rtlCol="0">
            <a:spAutoFit/>
          </a:bodyPr>
          <a:lstStyle/>
          <a:p>
            <a:r>
              <a:rPr lang="en-US" sz="1200" b="1" dirty="0" err="1"/>
              <a:t>EANGUSNationalOffice</a:t>
            </a:r>
            <a:endParaRPr lang="en-US" sz="1200" b="1" dirty="0"/>
          </a:p>
        </p:txBody>
      </p:sp>
      <p:sp>
        <p:nvSpPr>
          <p:cNvPr id="13" name="TextBox 12"/>
          <p:cNvSpPr txBox="1"/>
          <p:nvPr/>
        </p:nvSpPr>
        <p:spPr>
          <a:xfrm>
            <a:off x="381000" y="3655874"/>
            <a:ext cx="7543800" cy="1754326"/>
          </a:xfrm>
          <a:prstGeom prst="rect">
            <a:avLst/>
          </a:prstGeom>
          <a:noFill/>
        </p:spPr>
        <p:txBody>
          <a:bodyPr wrap="square" rtlCol="0">
            <a:spAutoFit/>
          </a:bodyPr>
          <a:lstStyle/>
          <a:p>
            <a:r>
              <a:rPr lang="en-US" sz="1800" b="1" dirty="0">
                <a:latin typeface="+mn-lt"/>
                <a:ea typeface="MS Gothic" panose="020B0609070205080204" pitchFamily="49" charset="-128"/>
              </a:rPr>
              <a:t>EANGUS</a:t>
            </a:r>
          </a:p>
          <a:p>
            <a:r>
              <a:rPr lang="en-US" sz="1800" b="1" dirty="0">
                <a:latin typeface="+mn-lt"/>
                <a:ea typeface="MS Gothic" panose="020B0609070205080204" pitchFamily="49" charset="-128"/>
              </a:rPr>
              <a:t>1 Massachusetts Avenue NW, Suite 880</a:t>
            </a:r>
          </a:p>
          <a:p>
            <a:r>
              <a:rPr lang="en-US" sz="1800" b="1" dirty="0">
                <a:latin typeface="+mn-lt"/>
                <a:ea typeface="MS Gothic" panose="020B0609070205080204" pitchFamily="49" charset="-128"/>
              </a:rPr>
              <a:t>Washington D.C. 20001-1401</a:t>
            </a:r>
          </a:p>
          <a:p>
            <a:r>
              <a:rPr lang="en-US" sz="1800" b="1" dirty="0">
                <a:latin typeface="+mn-lt"/>
                <a:ea typeface="MS Gothic" panose="020B0609070205080204" pitchFamily="49" charset="-128"/>
              </a:rPr>
              <a:t>800-234-EANG (3264)</a:t>
            </a:r>
          </a:p>
          <a:p>
            <a:r>
              <a:rPr lang="en-US" sz="1800" b="1" dirty="0">
                <a:latin typeface="+mn-lt"/>
                <a:ea typeface="MS Gothic" panose="020B0609070205080204" pitchFamily="49" charset="-128"/>
              </a:rPr>
              <a:t>Email: </a:t>
            </a:r>
            <a:r>
              <a:rPr lang="en-US" sz="1800" b="1" dirty="0">
                <a:solidFill>
                  <a:srgbClr val="3366FF"/>
                </a:solidFill>
                <a:latin typeface="+mn-lt"/>
                <a:ea typeface="MS Gothic" panose="020B0609070205080204" pitchFamily="49" charset="-128"/>
                <a:hlinkClick r:id="rId6"/>
              </a:rPr>
              <a:t>eangus@eangus.org</a:t>
            </a:r>
            <a:endParaRPr lang="en-US" sz="1800" b="1" dirty="0">
              <a:solidFill>
                <a:srgbClr val="3366FF"/>
              </a:solidFill>
              <a:latin typeface="+mn-lt"/>
              <a:ea typeface="MS Gothic" panose="020B0609070205080204" pitchFamily="49" charset="-128"/>
            </a:endParaRPr>
          </a:p>
          <a:p>
            <a:r>
              <a:rPr lang="en-US" sz="1800" b="1" dirty="0">
                <a:latin typeface="+mn-lt"/>
                <a:ea typeface="MS Gothic" panose="020B0609070205080204" pitchFamily="49" charset="-128"/>
                <a:hlinkClick r:id="rId6">
                  <a:extLst>
                    <a:ext uri="{A12FA001-AC4F-418D-AE19-62706E023703}">
                      <ahyp:hlinkClr xmlns:ahyp="http://schemas.microsoft.com/office/drawing/2018/hyperlinkcolor" val="tx"/>
                    </a:ext>
                  </a:extLst>
                </a:hlinkClick>
              </a:rPr>
              <a:t>Website:  </a:t>
            </a:r>
            <a:r>
              <a:rPr lang="en-US" sz="1800" b="1" dirty="0">
                <a:solidFill>
                  <a:srgbClr val="009999"/>
                </a:solidFill>
                <a:latin typeface="+mn-lt"/>
                <a:ea typeface="MS Gothic" panose="020B0609070205080204" pitchFamily="49" charset="-128"/>
                <a:hlinkClick r:id="rId6">
                  <a:extLst>
                    <a:ext uri="{A12FA001-AC4F-418D-AE19-62706E023703}">
                      <ahyp:hlinkClr xmlns:ahyp="http://schemas.microsoft.com/office/drawing/2018/hyperlinkcolor" val="tx"/>
                    </a:ext>
                  </a:extLst>
                </a:hlinkClick>
              </a:rPr>
              <a:t>www.eangus.org</a:t>
            </a:r>
            <a:endParaRPr lang="en-US" sz="1800" b="1" dirty="0">
              <a:solidFill>
                <a:srgbClr val="3366FF"/>
              </a:solidFill>
              <a:latin typeface="+mn-lt"/>
              <a:ea typeface="MS Gothic" panose="020B0609070205080204" pitchFamily="49" charset="-128"/>
            </a:endParaRPr>
          </a:p>
        </p:txBody>
      </p:sp>
      <p:pic>
        <p:nvPicPr>
          <p:cNvPr id="16" name="Picture 15">
            <a:extLst>
              <a:ext uri="{FF2B5EF4-FFF2-40B4-BE49-F238E27FC236}">
                <a16:creationId xmlns:a16="http://schemas.microsoft.com/office/drawing/2014/main" id="{F7F61F70-C244-470C-BBD1-B4D3B14F5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4037402"/>
            <a:ext cx="1258130" cy="1258130"/>
          </a:xfrm>
          <a:prstGeom prst="rect">
            <a:avLst/>
          </a:prstGeom>
        </p:spPr>
      </p:pic>
      <p:pic>
        <p:nvPicPr>
          <p:cNvPr id="15" name="Picture 14">
            <a:extLst>
              <a:ext uri="{FF2B5EF4-FFF2-40B4-BE49-F238E27FC236}">
                <a16:creationId xmlns:a16="http://schemas.microsoft.com/office/drawing/2014/main" id="{3BBDE7CC-34BA-4D4F-ACBF-041629B57A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3898" y="728111"/>
            <a:ext cx="5554797" cy="3150281"/>
          </a:xfrm>
          <a:prstGeom prst="rect">
            <a:avLst/>
          </a:prstGeom>
        </p:spPr>
      </p:pic>
      <p:pic>
        <p:nvPicPr>
          <p:cNvPr id="14" name="Picture 13" descr="Icon&#10;&#10;Description automatically generated">
            <a:extLst>
              <a:ext uri="{FF2B5EF4-FFF2-40B4-BE49-F238E27FC236}">
                <a16:creationId xmlns:a16="http://schemas.microsoft.com/office/drawing/2014/main" id="{13EAC780-67A1-4E48-8641-D9A57476F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428" y="728111"/>
            <a:ext cx="707943" cy="736588"/>
          </a:xfrm>
          <a:prstGeom prst="rect">
            <a:avLst/>
          </a:prstGeom>
        </p:spPr>
      </p:pic>
      <p:pic>
        <p:nvPicPr>
          <p:cNvPr id="7" name="Picture 6" descr="Icon&#10;&#10;Description automatically generated">
            <a:extLst>
              <a:ext uri="{FF2B5EF4-FFF2-40B4-BE49-F238E27FC236}">
                <a16:creationId xmlns:a16="http://schemas.microsoft.com/office/drawing/2014/main" id="{D6389701-65C2-4D4E-B0F4-35C9149118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2146" y="765173"/>
            <a:ext cx="707942" cy="707942"/>
          </a:xfrm>
          <a:prstGeom prst="rect">
            <a:avLst/>
          </a:prstGeom>
        </p:spPr>
      </p:pic>
      <p:pic>
        <p:nvPicPr>
          <p:cNvPr id="17" name="Picture 16" descr="Qr code&#10;&#10;Description automatically generated">
            <a:extLst>
              <a:ext uri="{FF2B5EF4-FFF2-40B4-BE49-F238E27FC236}">
                <a16:creationId xmlns:a16="http://schemas.microsoft.com/office/drawing/2014/main" id="{715BC90F-0D64-4425-8D16-8B8018FDB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9432" y="3985252"/>
            <a:ext cx="1348748" cy="1348748"/>
          </a:xfrm>
          <a:prstGeom prst="rect">
            <a:avLst/>
          </a:prstGeom>
        </p:spPr>
      </p:pic>
    </p:spTree>
    <p:extLst>
      <p:ext uri="{BB962C8B-B14F-4D97-AF65-F5344CB8AC3E}">
        <p14:creationId xmlns:p14="http://schemas.microsoft.com/office/powerpoint/2010/main" val="407872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76200"/>
            <a:ext cx="5638800" cy="2667000"/>
          </a:xfrm>
        </p:spPr>
        <p:txBody>
          <a:bodyPr/>
          <a:lstStyle/>
          <a:p>
            <a:r>
              <a:rPr lang="en-US" sz="7200" b="1" dirty="0">
                <a:latin typeface="Century Schoolbook" panose="02040604050505020304" pitchFamily="18" charset="0"/>
              </a:rPr>
              <a:t>EANGUS</a:t>
            </a:r>
            <a:endParaRPr lang="en-US" sz="2800" b="1" dirty="0"/>
          </a:p>
        </p:txBody>
      </p:sp>
      <p:sp>
        <p:nvSpPr>
          <p:cNvPr id="8" name="Rectangle 7"/>
          <p:cNvSpPr/>
          <p:nvPr/>
        </p:nvSpPr>
        <p:spPr>
          <a:xfrm>
            <a:off x="1828800" y="5410200"/>
            <a:ext cx="5334000" cy="461665"/>
          </a:xfrm>
          <a:prstGeom prst="rect">
            <a:avLst/>
          </a:prstGeom>
        </p:spPr>
        <p:txBody>
          <a:bodyPr wrap="square">
            <a:spAutoFit/>
          </a:bodyPr>
          <a:lstStyle/>
          <a:p>
            <a:pPr algn="ctr"/>
            <a:r>
              <a:rPr lang="en-US" b="1" dirty="0"/>
              <a:t>FOR the Enlisted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362200"/>
            <a:ext cx="2819257" cy="2819257"/>
          </a:xfrm>
          <a:prstGeom prst="rect">
            <a:avLst/>
          </a:prstGeom>
        </p:spPr>
      </p:pic>
    </p:spTree>
    <p:extLst>
      <p:ext uri="{BB962C8B-B14F-4D97-AF65-F5344CB8AC3E}">
        <p14:creationId xmlns:p14="http://schemas.microsoft.com/office/powerpoint/2010/main" val="1382604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533400"/>
            <a:ext cx="7848600" cy="646331"/>
          </a:xfrm>
          <a:prstGeom prst="rect">
            <a:avLst/>
          </a:prstGeom>
          <a:noFill/>
        </p:spPr>
        <p:txBody>
          <a:bodyPr wrap="square" rtlCol="0">
            <a:spAutoFit/>
          </a:bodyPr>
          <a:lstStyle/>
          <a:p>
            <a:pPr algn="ctr"/>
            <a:r>
              <a:rPr lang="en-US" sz="3600" b="1" dirty="0"/>
              <a:t>Membership Drive</a:t>
            </a:r>
          </a:p>
        </p:txBody>
      </p:sp>
      <p:sp>
        <p:nvSpPr>
          <p:cNvPr id="2" name="Rectangle 1"/>
          <p:cNvSpPr/>
          <p:nvPr/>
        </p:nvSpPr>
        <p:spPr>
          <a:xfrm>
            <a:off x="484412" y="1338219"/>
            <a:ext cx="8229600" cy="830997"/>
          </a:xfrm>
          <a:prstGeom prst="rect">
            <a:avLst/>
          </a:prstGeom>
        </p:spPr>
        <p:txBody>
          <a:bodyPr wrap="square">
            <a:spAutoFit/>
          </a:bodyPr>
          <a:lstStyle/>
          <a:p>
            <a:pPr algn="ctr"/>
            <a:r>
              <a:rPr lang="en-US" dirty="0"/>
              <a:t>All members in the grade of E-1 thru E-4 are entitled to </a:t>
            </a:r>
          </a:p>
          <a:p>
            <a:pPr algn="ctr"/>
            <a:r>
              <a:rPr lang="en-US" b="1" i="1" dirty="0"/>
              <a:t>free</a:t>
            </a:r>
            <a:r>
              <a:rPr lang="en-US" dirty="0"/>
              <a:t> membership to CAL-EANGUS</a:t>
            </a:r>
          </a:p>
        </p:txBody>
      </p:sp>
      <p:pic>
        <p:nvPicPr>
          <p:cNvPr id="5" name="Picture 4" descr="Text&#10;&#10;Description automatically generated with medium confidence">
            <a:extLst>
              <a:ext uri="{FF2B5EF4-FFF2-40B4-BE49-F238E27FC236}">
                <a16:creationId xmlns:a16="http://schemas.microsoft.com/office/drawing/2014/main" id="{AD138E5C-D0B8-8CB5-1803-16CB1EC2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2" y="4953919"/>
            <a:ext cx="7717975" cy="989484"/>
          </a:xfrm>
          <a:prstGeom prst="rect">
            <a:avLst/>
          </a:prstGeom>
        </p:spPr>
      </p:pic>
      <p:pic>
        <p:nvPicPr>
          <p:cNvPr id="7" name="Picture 6" descr="Qr code&#10;&#10;Description automatically generated">
            <a:extLst>
              <a:ext uri="{FF2B5EF4-FFF2-40B4-BE49-F238E27FC236}">
                <a16:creationId xmlns:a16="http://schemas.microsoft.com/office/drawing/2014/main" id="{8A385786-6DAF-0D8A-C8CF-056883124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699" y="2136140"/>
            <a:ext cx="2514600" cy="2514600"/>
          </a:xfrm>
          <a:prstGeom prst="rect">
            <a:avLst/>
          </a:prstGeom>
        </p:spPr>
      </p:pic>
      <p:sp>
        <p:nvSpPr>
          <p:cNvPr id="9" name="Rectangle 8">
            <a:extLst>
              <a:ext uri="{FF2B5EF4-FFF2-40B4-BE49-F238E27FC236}">
                <a16:creationId xmlns:a16="http://schemas.microsoft.com/office/drawing/2014/main" id="{610EF898-3B00-0005-D740-F9141A0B7C64}"/>
              </a:ext>
            </a:extLst>
          </p:cNvPr>
          <p:cNvSpPr/>
          <p:nvPr/>
        </p:nvSpPr>
        <p:spPr>
          <a:xfrm>
            <a:off x="3152554" y="4338935"/>
            <a:ext cx="2838891" cy="461665"/>
          </a:xfrm>
          <a:prstGeom prst="rect">
            <a:avLst/>
          </a:prstGeom>
        </p:spPr>
        <p:txBody>
          <a:bodyPr wrap="square">
            <a:spAutoFit/>
          </a:bodyPr>
          <a:lstStyle/>
          <a:p>
            <a:r>
              <a:rPr lang="en-US" dirty="0"/>
              <a:t>caleangus.org/free</a:t>
            </a:r>
          </a:p>
        </p:txBody>
      </p:sp>
      <p:sp>
        <p:nvSpPr>
          <p:cNvPr id="3" name="Rectangle 2">
            <a:extLst>
              <a:ext uri="{FF2B5EF4-FFF2-40B4-BE49-F238E27FC236}">
                <a16:creationId xmlns:a16="http://schemas.microsoft.com/office/drawing/2014/main" id="{9641BC9F-2E99-875B-5B9D-12342FB3B5DD}"/>
              </a:ext>
            </a:extLst>
          </p:cNvPr>
          <p:cNvSpPr/>
          <p:nvPr/>
        </p:nvSpPr>
        <p:spPr bwMode="auto">
          <a:xfrm>
            <a:off x="3581400" y="5448661"/>
            <a:ext cx="457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559368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A2CA33-26DE-AB2A-F217-EAD95513A01D}"/>
              </a:ext>
            </a:extLst>
          </p:cNvPr>
          <p:cNvSpPr>
            <a:spLocks noGrp="1"/>
          </p:cNvSpPr>
          <p:nvPr>
            <p:ph type="sldNum" sz="quarter" idx="12"/>
          </p:nvPr>
        </p:nvSpPr>
        <p:spPr/>
        <p:txBody>
          <a:bodyPr/>
          <a:lstStyle/>
          <a:p>
            <a:fld id="{AB44B8C7-856B-4A4A-8C45-2CC3FC64279A}" type="slidenum">
              <a:rPr lang="en-US" smtClean="0"/>
              <a:t>21</a:t>
            </a:fld>
            <a:endParaRPr lang="en-US"/>
          </a:p>
        </p:txBody>
      </p:sp>
      <p:pic>
        <p:nvPicPr>
          <p:cNvPr id="6" name="Picture 5">
            <a:extLst>
              <a:ext uri="{FF2B5EF4-FFF2-40B4-BE49-F238E27FC236}">
                <a16:creationId xmlns:a16="http://schemas.microsoft.com/office/drawing/2014/main" id="{F8921C15-1038-8B08-4D2E-EAB4B0617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1"/>
            <a:ext cx="9144000" cy="4064000"/>
          </a:xfrm>
          <a:prstGeom prst="rect">
            <a:avLst/>
          </a:prstGeom>
        </p:spPr>
      </p:pic>
    </p:spTree>
    <p:extLst>
      <p:ext uri="{BB962C8B-B14F-4D97-AF65-F5344CB8AC3E}">
        <p14:creationId xmlns:p14="http://schemas.microsoft.com/office/powerpoint/2010/main" val="386292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533400"/>
            <a:ext cx="7848600" cy="646331"/>
          </a:xfrm>
          <a:prstGeom prst="rect">
            <a:avLst/>
          </a:prstGeom>
          <a:noFill/>
        </p:spPr>
        <p:txBody>
          <a:bodyPr wrap="square" rtlCol="0">
            <a:spAutoFit/>
          </a:bodyPr>
          <a:lstStyle/>
          <a:p>
            <a:pPr algn="ctr"/>
            <a:r>
              <a:rPr lang="en-US" sz="3600" b="1" dirty="0"/>
              <a:t>Membership Drive</a:t>
            </a:r>
          </a:p>
        </p:txBody>
      </p:sp>
      <p:sp>
        <p:nvSpPr>
          <p:cNvPr id="2" name="Rectangle 1"/>
          <p:cNvSpPr/>
          <p:nvPr/>
        </p:nvSpPr>
        <p:spPr>
          <a:xfrm>
            <a:off x="1219200" y="1693650"/>
            <a:ext cx="6705600" cy="461665"/>
          </a:xfrm>
          <a:prstGeom prst="rect">
            <a:avLst/>
          </a:prstGeom>
        </p:spPr>
        <p:txBody>
          <a:bodyPr wrap="square">
            <a:spAutoFit/>
          </a:bodyPr>
          <a:lstStyle/>
          <a:p>
            <a:pPr algn="ctr"/>
            <a:r>
              <a:rPr lang="en-US" dirty="0"/>
              <a:t>$200 Life membership (normally $250)</a:t>
            </a:r>
          </a:p>
        </p:txBody>
      </p:sp>
      <p:sp>
        <p:nvSpPr>
          <p:cNvPr id="9" name="Rectangle 8">
            <a:extLst>
              <a:ext uri="{FF2B5EF4-FFF2-40B4-BE49-F238E27FC236}">
                <a16:creationId xmlns:a16="http://schemas.microsoft.com/office/drawing/2014/main" id="{610EF898-3B00-0005-D740-F9141A0B7C64}"/>
              </a:ext>
            </a:extLst>
          </p:cNvPr>
          <p:cNvSpPr/>
          <p:nvPr/>
        </p:nvSpPr>
        <p:spPr>
          <a:xfrm>
            <a:off x="1562100" y="4973235"/>
            <a:ext cx="6019800" cy="1015663"/>
          </a:xfrm>
          <a:prstGeom prst="rect">
            <a:avLst/>
          </a:prstGeom>
        </p:spPr>
        <p:txBody>
          <a:bodyPr wrap="square">
            <a:spAutoFit/>
          </a:bodyPr>
          <a:lstStyle/>
          <a:p>
            <a:pPr algn="ctr"/>
            <a:r>
              <a:rPr lang="en-US" dirty="0"/>
              <a:t>USE CODE: </a:t>
            </a:r>
            <a:r>
              <a:rPr lang="en-US" sz="3600" b="1" dirty="0"/>
              <a:t>LIFE50</a:t>
            </a:r>
            <a:r>
              <a:rPr lang="en-US" dirty="0"/>
              <a:t> AT CHECKOUT</a:t>
            </a:r>
          </a:p>
          <a:p>
            <a:pPr algn="ctr"/>
            <a:r>
              <a:rPr lang="en-US" dirty="0"/>
              <a:t>Expires at the end of the the month</a:t>
            </a:r>
          </a:p>
        </p:txBody>
      </p:sp>
      <p:pic>
        <p:nvPicPr>
          <p:cNvPr id="4" name="Picture 3" descr="Qr code&#10;&#10;Description automatically generated">
            <a:extLst>
              <a:ext uri="{FF2B5EF4-FFF2-40B4-BE49-F238E27FC236}">
                <a16:creationId xmlns:a16="http://schemas.microsoft.com/office/drawing/2014/main" id="{FC11822E-F5AA-C1E0-F1FF-BE1528837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338" y="2275222"/>
            <a:ext cx="2649795" cy="2649795"/>
          </a:xfrm>
          <a:prstGeom prst="rect">
            <a:avLst/>
          </a:prstGeom>
        </p:spPr>
      </p:pic>
      <p:pic>
        <p:nvPicPr>
          <p:cNvPr id="5" name="Picture 4" descr="A black bear with white text&#10;&#10;Description automatically generated">
            <a:extLst>
              <a:ext uri="{FF2B5EF4-FFF2-40B4-BE49-F238E27FC236}">
                <a16:creationId xmlns:a16="http://schemas.microsoft.com/office/drawing/2014/main" id="{41CB128E-3812-2162-6CF8-EEE1E718F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869" y="2104102"/>
            <a:ext cx="2649795" cy="2649795"/>
          </a:xfrm>
          <a:prstGeom prst="rect">
            <a:avLst/>
          </a:prstGeom>
        </p:spPr>
      </p:pic>
    </p:spTree>
    <p:extLst>
      <p:ext uri="{BB962C8B-B14F-4D97-AF65-F5344CB8AC3E}">
        <p14:creationId xmlns:p14="http://schemas.microsoft.com/office/powerpoint/2010/main" val="1140439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8648" y="5435025"/>
            <a:ext cx="7765267" cy="584775"/>
          </a:xfrm>
          <a:prstGeom prst="rect">
            <a:avLst/>
          </a:prstGeom>
          <a:noFill/>
        </p:spPr>
        <p:txBody>
          <a:bodyPr wrap="none" rtlCol="0">
            <a:spAutoFit/>
          </a:bodyPr>
          <a:lstStyle/>
          <a:p>
            <a:pPr algn="ctr"/>
            <a:r>
              <a:rPr lang="en-US" sz="3200" b="1" dirty="0">
                <a:latin typeface="+mj-lt"/>
              </a:rPr>
              <a:t>Anyone can be a member and support!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88" y="739858"/>
            <a:ext cx="744714" cy="7447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45" y="739858"/>
            <a:ext cx="707942" cy="707942"/>
          </a:xfrm>
          <a:prstGeom prst="rect">
            <a:avLst/>
          </a:prstGeom>
        </p:spPr>
      </p:pic>
      <p:sp>
        <p:nvSpPr>
          <p:cNvPr id="11" name="TextBox 10"/>
          <p:cNvSpPr txBox="1"/>
          <p:nvPr/>
        </p:nvSpPr>
        <p:spPr>
          <a:xfrm>
            <a:off x="1163397" y="1513695"/>
            <a:ext cx="1742030" cy="338554"/>
          </a:xfrm>
          <a:prstGeom prst="rect">
            <a:avLst/>
          </a:prstGeom>
          <a:noFill/>
        </p:spPr>
        <p:txBody>
          <a:bodyPr wrap="square" rtlCol="0">
            <a:spAutoFit/>
          </a:bodyPr>
          <a:lstStyle/>
          <a:p>
            <a:r>
              <a:rPr lang="en-US" sz="1600" b="1" dirty="0"/>
              <a:t>@CALEANGUS</a:t>
            </a:r>
          </a:p>
        </p:txBody>
      </p:sp>
      <p:sp>
        <p:nvSpPr>
          <p:cNvPr id="13" name="TextBox 12"/>
          <p:cNvSpPr txBox="1"/>
          <p:nvPr/>
        </p:nvSpPr>
        <p:spPr>
          <a:xfrm>
            <a:off x="381000" y="3655874"/>
            <a:ext cx="7543800" cy="1477328"/>
          </a:xfrm>
          <a:prstGeom prst="rect">
            <a:avLst/>
          </a:prstGeom>
          <a:noFill/>
        </p:spPr>
        <p:txBody>
          <a:bodyPr wrap="square" rtlCol="0">
            <a:spAutoFit/>
          </a:bodyPr>
          <a:lstStyle/>
          <a:p>
            <a:r>
              <a:rPr lang="en-US" sz="1800" b="1" dirty="0">
                <a:latin typeface="+mn-lt"/>
                <a:ea typeface="MS Gothic" panose="020B0609070205080204" pitchFamily="49" charset="-128"/>
              </a:rPr>
              <a:t>CAL-EANGUS</a:t>
            </a:r>
          </a:p>
          <a:p>
            <a:r>
              <a:rPr lang="en-US" sz="1800" b="1" dirty="0">
                <a:latin typeface="+mn-lt"/>
                <a:ea typeface="MS Gothic" panose="020B0609070205080204" pitchFamily="49" charset="-128"/>
              </a:rPr>
              <a:t>PO Box 785</a:t>
            </a:r>
          </a:p>
          <a:p>
            <a:r>
              <a:rPr lang="en-US" sz="1800" b="1" dirty="0">
                <a:latin typeface="+mn-lt"/>
                <a:ea typeface="MS Gothic" panose="020B0609070205080204" pitchFamily="49" charset="-128"/>
              </a:rPr>
              <a:t>Folsom, CA 95763</a:t>
            </a:r>
          </a:p>
          <a:p>
            <a:r>
              <a:rPr lang="en-US" sz="1800" b="1" dirty="0">
                <a:latin typeface="+mn-lt"/>
                <a:ea typeface="MS Gothic" panose="020B0609070205080204" pitchFamily="49" charset="-128"/>
              </a:rPr>
              <a:t>Email: </a:t>
            </a:r>
            <a:r>
              <a:rPr lang="en-US" sz="1800" b="1" u="sng" dirty="0">
                <a:solidFill>
                  <a:schemeClr val="accent1">
                    <a:lumMod val="50000"/>
                  </a:schemeClr>
                </a:solidFill>
                <a:latin typeface="+mn-lt"/>
                <a:ea typeface="MS Gothic" panose="020B0609070205080204" pitchFamily="49" charset="-128"/>
                <a:hlinkClick r:id="rId5">
                  <a:extLst>
                    <a:ext uri="{A12FA001-AC4F-418D-AE19-62706E023703}">
                      <ahyp:hlinkClr xmlns:ahyp="http://schemas.microsoft.com/office/drawing/2018/hyperlinkcolor" val="tx"/>
                    </a:ext>
                  </a:extLst>
                </a:hlinkClick>
              </a:rPr>
              <a:t>caleangus31@</a:t>
            </a:r>
            <a:r>
              <a:rPr lang="en-US" sz="1800" b="1" u="sng" dirty="0">
                <a:solidFill>
                  <a:schemeClr val="accent1">
                    <a:lumMod val="50000"/>
                  </a:schemeClr>
                </a:solidFill>
                <a:latin typeface="+mn-lt"/>
                <a:ea typeface="MS Gothic" panose="020B0609070205080204" pitchFamily="49" charset="-128"/>
              </a:rPr>
              <a:t>gmail.com</a:t>
            </a:r>
          </a:p>
          <a:p>
            <a:r>
              <a:rPr lang="en-US" sz="1800" b="1" dirty="0">
                <a:latin typeface="+mn-lt"/>
                <a:ea typeface="MS Gothic" panose="020B0609070205080204" pitchFamily="49" charset="-128"/>
              </a:rPr>
              <a:t>Website: </a:t>
            </a:r>
            <a:r>
              <a:rPr lang="en-US" sz="1800" b="1" dirty="0">
                <a:solidFill>
                  <a:srgbClr val="009999"/>
                </a:solidFill>
                <a:latin typeface="+mn-lt"/>
                <a:ea typeface="MS Gothic" panose="020B0609070205080204" pitchFamily="49" charset="-128"/>
                <a:hlinkClick r:id="rId6">
                  <a:extLst>
                    <a:ext uri="{A12FA001-AC4F-418D-AE19-62706E023703}">
                      <ahyp:hlinkClr xmlns:ahyp="http://schemas.microsoft.com/office/drawing/2018/hyperlinkcolor" val="tx"/>
                    </a:ext>
                  </a:extLst>
                </a:hlinkClick>
              </a:rPr>
              <a:t>www.caleangus.org</a:t>
            </a:r>
            <a:endParaRPr lang="en-US" sz="1800" b="1" dirty="0">
              <a:solidFill>
                <a:srgbClr val="3366FF"/>
              </a:solidFill>
              <a:latin typeface="+mn-lt"/>
              <a:ea typeface="MS Gothic" panose="020B0609070205080204" pitchFamily="49" charset="-128"/>
            </a:endParaRPr>
          </a:p>
        </p:txBody>
      </p:sp>
      <p:pic>
        <p:nvPicPr>
          <p:cNvPr id="16" name="Picture 15">
            <a:extLst>
              <a:ext uri="{FF2B5EF4-FFF2-40B4-BE49-F238E27FC236}">
                <a16:creationId xmlns:a16="http://schemas.microsoft.com/office/drawing/2014/main" id="{F7F61F70-C244-470C-BBD1-B4D3B14F51A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57800" y="4037402"/>
            <a:ext cx="1258130" cy="1258130"/>
          </a:xfrm>
          <a:prstGeom prst="rect">
            <a:avLst/>
          </a:prstGeom>
        </p:spPr>
      </p:pic>
      <p:pic>
        <p:nvPicPr>
          <p:cNvPr id="15" name="Picture 14">
            <a:extLst>
              <a:ext uri="{FF2B5EF4-FFF2-40B4-BE49-F238E27FC236}">
                <a16:creationId xmlns:a16="http://schemas.microsoft.com/office/drawing/2014/main" id="{3BBDE7CC-34BA-4D4F-ACBF-041629B57AD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786277" y="728111"/>
            <a:ext cx="4730040" cy="3150281"/>
          </a:xfrm>
          <a:prstGeom prst="rect">
            <a:avLst/>
          </a:prstGeom>
        </p:spPr>
      </p:pic>
      <p:pic>
        <p:nvPicPr>
          <p:cNvPr id="7" name="Picture 6" descr="Icon&#10;&#10;Description automatically generated">
            <a:extLst>
              <a:ext uri="{FF2B5EF4-FFF2-40B4-BE49-F238E27FC236}">
                <a16:creationId xmlns:a16="http://schemas.microsoft.com/office/drawing/2014/main" id="{D6389701-65C2-4D4E-B0F4-35C914911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5821" y="754475"/>
            <a:ext cx="707942" cy="707942"/>
          </a:xfrm>
          <a:prstGeom prst="rect">
            <a:avLst/>
          </a:prstGeom>
        </p:spPr>
      </p:pic>
      <p:pic>
        <p:nvPicPr>
          <p:cNvPr id="4" name="Picture 3">
            <a:extLst>
              <a:ext uri="{FF2B5EF4-FFF2-40B4-BE49-F238E27FC236}">
                <a16:creationId xmlns:a16="http://schemas.microsoft.com/office/drawing/2014/main" id="{59883948-028C-B7EB-6FB1-A92CE92C156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89616" y="1843105"/>
            <a:ext cx="1889591" cy="1889591"/>
          </a:xfrm>
          <a:prstGeom prst="rect">
            <a:avLst/>
          </a:prstGeom>
        </p:spPr>
      </p:pic>
    </p:spTree>
    <p:extLst>
      <p:ext uri="{BB962C8B-B14F-4D97-AF65-F5344CB8AC3E}">
        <p14:creationId xmlns:p14="http://schemas.microsoft.com/office/powerpoint/2010/main" val="312494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375228" y="609600"/>
            <a:ext cx="6476999" cy="646331"/>
          </a:xfrm>
          <a:prstGeom prst="rect">
            <a:avLst/>
          </a:prstGeom>
        </p:spPr>
        <p:txBody>
          <a:bodyPr wrap="square">
            <a:spAutoFit/>
          </a:bodyPr>
          <a:lstStyle/>
          <a:p>
            <a:pPr algn="ctr"/>
            <a:r>
              <a:rPr lang="en-US" sz="3600" b="1" kern="0" dirty="0"/>
              <a:t>Who They Are</a:t>
            </a:r>
          </a:p>
        </p:txBody>
      </p:sp>
      <p:sp>
        <p:nvSpPr>
          <p:cNvPr id="8" name="TextBox 7"/>
          <p:cNvSpPr txBox="1"/>
          <p:nvPr/>
        </p:nvSpPr>
        <p:spPr>
          <a:xfrm>
            <a:off x="304800" y="1219200"/>
            <a:ext cx="8458200" cy="5262979"/>
          </a:xfrm>
          <a:prstGeom prst="rect">
            <a:avLst/>
          </a:prstGeom>
          <a:noFill/>
        </p:spPr>
        <p:txBody>
          <a:bodyPr wrap="square" rtlCol="0">
            <a:spAutoFit/>
          </a:bodyPr>
          <a:lstStyle/>
          <a:p>
            <a:pPr marL="342900" indent="-342900">
              <a:buFont typeface="Wingdings" panose="05000000000000000000" pitchFamily="2" charset="2"/>
              <a:buChar char="q"/>
            </a:pPr>
            <a:r>
              <a:rPr lang="en-US" dirty="0">
                <a:latin typeface="+mn-lt"/>
              </a:rPr>
              <a:t>Founded in 1972, EANGUS is dedicated to </a:t>
            </a:r>
          </a:p>
          <a:p>
            <a:r>
              <a:rPr lang="en-US" dirty="0">
                <a:latin typeface="+mn-lt"/>
              </a:rPr>
              <a:t>    promoting the interests and professionalism</a:t>
            </a:r>
          </a:p>
          <a:p>
            <a:r>
              <a:rPr lang="en-US" dirty="0">
                <a:latin typeface="+mn-lt"/>
              </a:rPr>
              <a:t>    of enlisted personnel of the National Guard. </a:t>
            </a:r>
          </a:p>
          <a:p>
            <a:endParaRPr lang="en-US" dirty="0">
              <a:latin typeface="+mn-lt"/>
            </a:endParaRPr>
          </a:p>
          <a:p>
            <a:pPr marL="342900" indent="-342900">
              <a:buFont typeface="Wingdings" panose="05000000000000000000" pitchFamily="2" charset="2"/>
              <a:buChar char="q"/>
            </a:pPr>
            <a:r>
              <a:rPr lang="en-US" dirty="0">
                <a:latin typeface="+mn-lt"/>
              </a:rPr>
              <a:t> An Association of Associations – 55 Chapters: 54 States and Territories plus one national chapter. Each State Chapter is its own 501c non-profit with its own Bylaws</a:t>
            </a:r>
          </a:p>
          <a:p>
            <a:endParaRPr lang="en-US" dirty="0">
              <a:latin typeface="+mn-lt"/>
            </a:endParaRPr>
          </a:p>
          <a:p>
            <a:pPr marL="342900" indent="-342900">
              <a:buFont typeface="Wingdings" panose="05000000000000000000" pitchFamily="2" charset="2"/>
              <a:buChar char="q"/>
            </a:pPr>
            <a:r>
              <a:rPr lang="en-US" dirty="0">
                <a:latin typeface="+mn-lt"/>
              </a:rPr>
              <a:t>EANGUS is the only military service organization that exists solely to represent the enlisted men and women of the National Guard, </a:t>
            </a:r>
            <a:r>
              <a:rPr lang="en-US" dirty="0">
                <a:solidFill>
                  <a:srgbClr val="000000"/>
                </a:solidFill>
                <a:effectLst/>
                <a:latin typeface="+mn-lt"/>
                <a:ea typeface="Calibri" panose="020F0502020204030204" pitchFamily="34" charset="0"/>
              </a:rPr>
              <a:t>veterans, retirees </a:t>
            </a:r>
            <a:r>
              <a:rPr lang="en-US" dirty="0">
                <a:latin typeface="+mn-lt"/>
              </a:rPr>
              <a:t>and their families on Capitol Hill, the Pentagon and other governmental organizations.</a:t>
            </a:r>
          </a:p>
          <a:p>
            <a:endParaRPr lang="en-US"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838200"/>
            <a:ext cx="1676400" cy="1676400"/>
          </a:xfrm>
          <a:prstGeom prst="rect">
            <a:avLst/>
          </a:prstGeom>
        </p:spPr>
      </p:pic>
    </p:spTree>
    <p:extLst>
      <p:ext uri="{BB962C8B-B14F-4D97-AF65-F5344CB8AC3E}">
        <p14:creationId xmlns:p14="http://schemas.microsoft.com/office/powerpoint/2010/main" val="373411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914400" y="762000"/>
            <a:ext cx="6476999" cy="769441"/>
          </a:xfrm>
          <a:prstGeom prst="rect">
            <a:avLst/>
          </a:prstGeom>
        </p:spPr>
        <p:txBody>
          <a:bodyPr wrap="square">
            <a:spAutoFit/>
          </a:bodyPr>
          <a:lstStyle/>
          <a:p>
            <a:pPr algn="ctr"/>
            <a:r>
              <a:rPr lang="en-US" sz="4400" b="1" kern="0" dirty="0"/>
              <a:t>What They Do</a:t>
            </a:r>
          </a:p>
        </p:txBody>
      </p:sp>
      <p:sp>
        <p:nvSpPr>
          <p:cNvPr id="8" name="TextBox 7"/>
          <p:cNvSpPr txBox="1"/>
          <p:nvPr/>
        </p:nvSpPr>
        <p:spPr>
          <a:xfrm>
            <a:off x="457200" y="1752600"/>
            <a:ext cx="7086600" cy="4154984"/>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000000"/>
                </a:solidFill>
                <a:latin typeface="+mn-lt"/>
                <a:ea typeface="Calibri" panose="020F0502020204030204" pitchFamily="34" charset="0"/>
              </a:rPr>
              <a:t>Vision:  </a:t>
            </a:r>
            <a:r>
              <a:rPr lang="en-US" dirty="0">
                <a:solidFill>
                  <a:srgbClr val="000000"/>
                </a:solidFill>
                <a:latin typeface="+mn-lt"/>
                <a:ea typeface="Calibri" panose="020F0502020204030204" pitchFamily="34" charset="0"/>
              </a:rPr>
              <a:t>To be the premier professional Association bettering the lives of enlisted National Guard members, veterans, and their families.</a:t>
            </a:r>
          </a:p>
          <a:p>
            <a:endParaRPr lang="en-US" dirty="0">
              <a:solidFill>
                <a:srgbClr val="000000"/>
              </a:solidFill>
              <a:latin typeface="+mn-lt"/>
              <a:ea typeface="Calibri" panose="020F0502020204030204" pitchFamily="34" charset="0"/>
            </a:endParaRPr>
          </a:p>
          <a:p>
            <a:pPr marL="342900" indent="-342900">
              <a:buFont typeface="Wingdings" panose="05000000000000000000" pitchFamily="2" charset="2"/>
              <a:buChar char="q"/>
            </a:pPr>
            <a:r>
              <a:rPr lang="en-US" b="1" dirty="0">
                <a:solidFill>
                  <a:srgbClr val="000000"/>
                </a:solidFill>
                <a:latin typeface="+mn-lt"/>
                <a:ea typeface="Calibri" panose="020F0502020204030204" pitchFamily="34" charset="0"/>
              </a:rPr>
              <a:t>Mission:  </a:t>
            </a:r>
            <a:r>
              <a:rPr lang="en-US" dirty="0">
                <a:solidFill>
                  <a:srgbClr val="000000"/>
                </a:solidFill>
                <a:latin typeface="+mn-lt"/>
                <a:ea typeface="Calibri" panose="020F0502020204030204" pitchFamily="34" charset="0"/>
              </a:rPr>
              <a:t>P</a:t>
            </a:r>
            <a:r>
              <a:rPr lang="en-US" dirty="0">
                <a:solidFill>
                  <a:srgbClr val="000000"/>
                </a:solidFill>
                <a:effectLst/>
                <a:latin typeface="+mn-lt"/>
                <a:ea typeface="Calibri" panose="020F0502020204030204" pitchFamily="34" charset="0"/>
              </a:rPr>
              <a:t>romote, safeguard and improve the status, welfare, and professionalism of enlisted National Guard members, veterans, retirees, and their families through legislation, employment, education, emergency resources and partnerships.</a:t>
            </a:r>
            <a:r>
              <a:rPr lang="en-US" dirty="0">
                <a:latin typeface="+mn-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564" y="772168"/>
            <a:ext cx="1670945" cy="1670945"/>
          </a:xfrm>
          <a:prstGeom prst="rect">
            <a:avLst/>
          </a:prstGeom>
        </p:spPr>
      </p:pic>
    </p:spTree>
    <p:extLst>
      <p:ext uri="{BB962C8B-B14F-4D97-AF65-F5344CB8AC3E}">
        <p14:creationId xmlns:p14="http://schemas.microsoft.com/office/powerpoint/2010/main" val="320172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609600"/>
            <a:ext cx="6476999" cy="769441"/>
          </a:xfrm>
          <a:prstGeom prst="rect">
            <a:avLst/>
          </a:prstGeom>
        </p:spPr>
        <p:txBody>
          <a:bodyPr wrap="square">
            <a:spAutoFit/>
          </a:bodyPr>
          <a:lstStyle/>
          <a:p>
            <a:pPr algn="ctr"/>
            <a:r>
              <a:rPr lang="en-US" sz="4400" b="1" kern="0" dirty="0"/>
              <a:t>Why They Exist</a:t>
            </a:r>
          </a:p>
        </p:txBody>
      </p:sp>
      <p:sp>
        <p:nvSpPr>
          <p:cNvPr id="8" name="TextBox 7"/>
          <p:cNvSpPr txBox="1"/>
          <p:nvPr/>
        </p:nvSpPr>
        <p:spPr>
          <a:xfrm>
            <a:off x="304800" y="1447800"/>
            <a:ext cx="8534400" cy="4493538"/>
          </a:xfrm>
          <a:prstGeom prst="rect">
            <a:avLst/>
          </a:prstGeom>
          <a:noFill/>
        </p:spPr>
        <p:txBody>
          <a:bodyPr wrap="square" rtlCol="0">
            <a:spAutoFit/>
          </a:bodyPr>
          <a:lstStyle/>
          <a:p>
            <a:pPr marL="342900" indent="-342900">
              <a:buFont typeface="Wingdings" panose="05000000000000000000" pitchFamily="2" charset="2"/>
              <a:buChar char="q"/>
            </a:pPr>
            <a:r>
              <a:rPr lang="en-US" sz="2200" dirty="0">
                <a:latin typeface="+mn-lt"/>
              </a:rPr>
              <a:t>The Anti-lobbying Act (18 USC 1913) prohibits            expenditure of Federal funds on grassroots                       lobbying efforts to include public contact with Congress concerning legislation or appropriations.  Fiscal Law dictates the same. </a:t>
            </a:r>
          </a:p>
          <a:p>
            <a:endParaRPr lang="en-US" sz="2200" dirty="0">
              <a:latin typeface="+mn-lt"/>
            </a:endParaRPr>
          </a:p>
          <a:p>
            <a:pPr marL="342900" indent="-342900">
              <a:buFont typeface="Wingdings" panose="05000000000000000000" pitchFamily="2" charset="2"/>
              <a:buChar char="q"/>
            </a:pPr>
            <a:r>
              <a:rPr lang="en-US" sz="2200" dirty="0">
                <a:latin typeface="+mn-lt"/>
              </a:rPr>
              <a:t>As an advocacy organization, EANGUS is able to discuss issues that affect the National Guard and are not obligated to support the President’s Budget Proposal or Administration priorities like NGB must.</a:t>
            </a:r>
          </a:p>
          <a:p>
            <a:pPr marL="342900" indent="-342900">
              <a:buFont typeface="Wingdings" panose="05000000000000000000" pitchFamily="2" charset="2"/>
              <a:buChar char="q"/>
            </a:pPr>
            <a:endParaRPr lang="en-US" sz="2200" dirty="0">
              <a:latin typeface="+mn-lt"/>
            </a:endParaRPr>
          </a:p>
          <a:p>
            <a:pPr marL="342900" indent="-342900">
              <a:buFont typeface="Wingdings" panose="05000000000000000000" pitchFamily="2" charset="2"/>
              <a:buChar char="q"/>
            </a:pPr>
            <a:r>
              <a:rPr lang="en-US" sz="2200" dirty="0">
                <a:latin typeface="+mn-lt"/>
              </a:rPr>
              <a:t> State Associations also represent their members and initiate or support legislation to provide additional “State Benefits”.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055" y="609600"/>
            <a:ext cx="1747145" cy="1747145"/>
          </a:xfrm>
          <a:prstGeom prst="rect">
            <a:avLst/>
          </a:prstGeom>
        </p:spPr>
      </p:pic>
    </p:spTree>
    <p:extLst>
      <p:ext uri="{BB962C8B-B14F-4D97-AF65-F5344CB8AC3E}">
        <p14:creationId xmlns:p14="http://schemas.microsoft.com/office/powerpoint/2010/main" val="8535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914400" y="762000"/>
            <a:ext cx="6476999" cy="769441"/>
          </a:xfrm>
          <a:prstGeom prst="rect">
            <a:avLst/>
          </a:prstGeom>
        </p:spPr>
        <p:txBody>
          <a:bodyPr wrap="square">
            <a:spAutoFit/>
          </a:bodyPr>
          <a:lstStyle/>
          <a:p>
            <a:pPr algn="ctr"/>
            <a:r>
              <a:rPr lang="en-US" sz="4400" b="1" kern="0" dirty="0"/>
              <a:t>Where We Are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767455"/>
            <a:ext cx="1905000" cy="1905000"/>
          </a:xfrm>
          <a:prstGeom prst="rect">
            <a:avLst/>
          </a:prstGeom>
        </p:spPr>
      </p:pic>
      <p:pic>
        <p:nvPicPr>
          <p:cNvPr id="9" name="Picture 2">
            <a:extLst>
              <a:ext uri="{FF2B5EF4-FFF2-40B4-BE49-F238E27FC236}">
                <a16:creationId xmlns:a16="http://schemas.microsoft.com/office/drawing/2014/main" id="{8D876ADE-8481-4D40-9835-371224028D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599" y="3048000"/>
            <a:ext cx="3751865" cy="280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ubtitle 2">
            <a:extLst>
              <a:ext uri="{FF2B5EF4-FFF2-40B4-BE49-F238E27FC236}">
                <a16:creationId xmlns:a16="http://schemas.microsoft.com/office/drawing/2014/main" id="{7502CD74-EA0D-420E-923C-3CEF87F5EEBE}"/>
              </a:ext>
            </a:extLst>
          </p:cNvPr>
          <p:cNvSpPr>
            <a:spLocks noGrp="1"/>
          </p:cNvSpPr>
          <p:nvPr>
            <p:ph type="subTitle" idx="1"/>
          </p:nvPr>
        </p:nvSpPr>
        <p:spPr>
          <a:xfrm>
            <a:off x="152399" y="5029200"/>
            <a:ext cx="5029199" cy="914400"/>
          </a:xfrm>
        </p:spPr>
        <p:txBody>
          <a:bodyPr>
            <a:normAutofit fontScale="85000" lnSpcReduction="20000"/>
          </a:bodyPr>
          <a:lstStyle/>
          <a:p>
            <a:pPr algn="l"/>
            <a:r>
              <a:rPr lang="en-US" dirty="0">
                <a:solidFill>
                  <a:schemeClr val="tx1"/>
                </a:solidFill>
              </a:rPr>
              <a:t>EANGUS National Office</a:t>
            </a:r>
          </a:p>
          <a:p>
            <a:pPr algn="l"/>
            <a:r>
              <a:rPr lang="en-US" dirty="0">
                <a:solidFill>
                  <a:schemeClr val="tx1"/>
                </a:solidFill>
              </a:rPr>
              <a:t>1 Massachusetts Avenue NW, Suite 880, Washington DC 20001</a:t>
            </a:r>
          </a:p>
        </p:txBody>
      </p:sp>
      <p:sp>
        <p:nvSpPr>
          <p:cNvPr id="11" name="object 8">
            <a:extLst>
              <a:ext uri="{FF2B5EF4-FFF2-40B4-BE49-F238E27FC236}">
                <a16:creationId xmlns:a16="http://schemas.microsoft.com/office/drawing/2014/main" id="{8D4869A9-4BE8-4127-AE1F-ABDAE44696D7}"/>
              </a:ext>
            </a:extLst>
          </p:cNvPr>
          <p:cNvSpPr/>
          <p:nvPr/>
        </p:nvSpPr>
        <p:spPr>
          <a:xfrm>
            <a:off x="304800" y="1531441"/>
            <a:ext cx="4762498" cy="3040559"/>
          </a:xfrm>
          <a:prstGeom prst="rect">
            <a:avLst/>
          </a:prstGeom>
          <a:blipFill>
            <a:blip r:embed="rId5" cstate="print"/>
            <a:stretch>
              <a:fillRect/>
            </a:stretch>
          </a:blipFill>
        </p:spPr>
        <p:txBody>
          <a:bodyPr wrap="square" lIns="0" tIns="0" rIns="0" bIns="0" rtlCol="0"/>
          <a:lstStyle/>
          <a:p>
            <a:endParaRPr/>
          </a:p>
        </p:txBody>
      </p:sp>
      <p:pic>
        <p:nvPicPr>
          <p:cNvPr id="12" name="Picture 11">
            <a:extLst>
              <a:ext uri="{FF2B5EF4-FFF2-40B4-BE49-F238E27FC236}">
                <a16:creationId xmlns:a16="http://schemas.microsoft.com/office/drawing/2014/main" id="{0F87356B-2BFF-4026-8B21-CB6039C22DD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06184" y="1496901"/>
            <a:ext cx="1475616" cy="1460845"/>
          </a:xfrm>
          <a:prstGeom prst="rect">
            <a:avLst/>
          </a:prstGeom>
        </p:spPr>
      </p:pic>
    </p:spTree>
    <p:extLst>
      <p:ext uri="{BB962C8B-B14F-4D97-AF65-F5344CB8AC3E}">
        <p14:creationId xmlns:p14="http://schemas.microsoft.com/office/powerpoint/2010/main" val="4089448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4D28-9954-435A-A8DD-D6245D9685B5}"/>
              </a:ext>
            </a:extLst>
          </p:cNvPr>
          <p:cNvSpPr>
            <a:spLocks noGrp="1"/>
          </p:cNvSpPr>
          <p:nvPr>
            <p:ph type="title"/>
          </p:nvPr>
        </p:nvSpPr>
        <p:spPr>
          <a:xfrm>
            <a:off x="685800" y="609600"/>
            <a:ext cx="7772400" cy="587818"/>
          </a:xfrm>
        </p:spPr>
        <p:txBody>
          <a:bodyPr/>
          <a:lstStyle/>
          <a:p>
            <a:r>
              <a:rPr lang="en-US" b="1" dirty="0"/>
              <a:t>EANGUS Legislative Priorities </a:t>
            </a:r>
          </a:p>
        </p:txBody>
      </p:sp>
      <p:sp>
        <p:nvSpPr>
          <p:cNvPr id="6" name="TextBox 5">
            <a:extLst>
              <a:ext uri="{FF2B5EF4-FFF2-40B4-BE49-F238E27FC236}">
                <a16:creationId xmlns:a16="http://schemas.microsoft.com/office/drawing/2014/main" id="{C4B19469-734F-4185-B239-4CBAE9FA352D}"/>
              </a:ext>
            </a:extLst>
          </p:cNvPr>
          <p:cNvSpPr txBox="1"/>
          <p:nvPr/>
        </p:nvSpPr>
        <p:spPr>
          <a:xfrm>
            <a:off x="533400" y="1341777"/>
            <a:ext cx="8229600" cy="4678910"/>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Reserve Component medical readiness &amp; TRICARE expansion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Align TRICARE coverage with early retirement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Tax incentives for employers to hire members of the Guard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Equity of benefits for Guard/Reserve under Duty Status Reform</a:t>
            </a: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Retiree continued contributions to the Thrift Savings Plan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Improved access to mental health care and treatment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Equal Hazardous Duty Incentive Pay for NG/RC members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NG/Res Retiree Transition Assistance Program</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Fully funded training for required schools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Funding for NG Cyber missions, teams, and training</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Civilian licenses and certification for military training</a:t>
            </a: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Funding for NG Counterdrug Program</a:t>
            </a:r>
          </a:p>
          <a:p>
            <a:pPr marL="342900" marR="0" lvl="0" indent="-342900">
              <a:lnSpc>
                <a:spcPct val="107000"/>
              </a:lnSpc>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Times New Roman" panose="02020603050405020304" pitchFamily="18" charset="0"/>
              </a:rPr>
              <a:t>Support for the Space National Guard</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Childcare during UTA Weekends</a:t>
            </a:r>
          </a:p>
        </p:txBody>
      </p:sp>
    </p:spTree>
    <p:extLst>
      <p:ext uri="{BB962C8B-B14F-4D97-AF65-F5344CB8AC3E}">
        <p14:creationId xmlns:p14="http://schemas.microsoft.com/office/powerpoint/2010/main" val="3283229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8952-634F-4AE0-A2A9-FBEE146741B3}"/>
              </a:ext>
            </a:extLst>
          </p:cNvPr>
          <p:cNvSpPr>
            <a:spLocks noGrp="1"/>
          </p:cNvSpPr>
          <p:nvPr>
            <p:ph type="title"/>
          </p:nvPr>
        </p:nvSpPr>
        <p:spPr>
          <a:xfrm>
            <a:off x="685800" y="457200"/>
            <a:ext cx="7772400" cy="762000"/>
          </a:xfrm>
        </p:spPr>
        <p:txBody>
          <a:bodyPr/>
          <a:lstStyle/>
          <a:p>
            <a:r>
              <a:rPr lang="en-US" b="1" dirty="0"/>
              <a:t>Membership Benefits</a:t>
            </a:r>
          </a:p>
        </p:txBody>
      </p:sp>
      <p:sp>
        <p:nvSpPr>
          <p:cNvPr id="4" name="Content Placeholder 3">
            <a:extLst>
              <a:ext uri="{FF2B5EF4-FFF2-40B4-BE49-F238E27FC236}">
                <a16:creationId xmlns:a16="http://schemas.microsoft.com/office/drawing/2014/main" id="{45D71BC0-D4DD-48CF-85F7-1160C985EF97}"/>
              </a:ext>
            </a:extLst>
          </p:cNvPr>
          <p:cNvSpPr>
            <a:spLocks noGrp="1"/>
          </p:cNvSpPr>
          <p:nvPr>
            <p:ph sz="half" idx="2"/>
          </p:nvPr>
        </p:nvSpPr>
        <p:spPr>
          <a:xfrm>
            <a:off x="228600" y="1295400"/>
            <a:ext cx="8610600" cy="4648200"/>
          </a:xfrm>
        </p:spPr>
        <p:txBody>
          <a:bodyPr/>
          <a:lstStyle/>
          <a:p>
            <a:pPr>
              <a:buFont typeface="Wingdings" panose="05000000000000000000" pitchFamily="2" charset="2"/>
              <a:buChar char="q"/>
            </a:pPr>
            <a:r>
              <a:rPr lang="en-US" sz="2000" u="sng" dirty="0"/>
              <a:t>Scholarships: </a:t>
            </a:r>
            <a:r>
              <a:rPr lang="en-US" sz="2000" dirty="0"/>
              <a:t>EANGUS awards over $300,000 annually in full-ride and partial scholarships from various University partners, corporate partner sponsorships, and personal donations. </a:t>
            </a:r>
          </a:p>
          <a:p>
            <a:pPr marL="0" indent="0">
              <a:buNone/>
            </a:pPr>
            <a:endParaRPr lang="en-US" sz="2000" dirty="0"/>
          </a:p>
          <a:p>
            <a:pPr>
              <a:buFont typeface="Wingdings" panose="05000000000000000000" pitchFamily="2" charset="2"/>
              <a:buChar char="q"/>
            </a:pPr>
            <a:r>
              <a:rPr lang="en-US" sz="2000" u="sng" dirty="0"/>
              <a:t>Professional Development : </a:t>
            </a:r>
            <a:r>
              <a:rPr lang="en-US" sz="2000" dirty="0"/>
              <a:t>EANGUS provides opportunities for professional development several times each year in order to assist our members in understanding how government works and the role EANGUS plays in the legislative process. Additionally, these events give National Guard servicemembers the opportunity to hear current information from Senior Military and government leaders.</a:t>
            </a:r>
          </a:p>
          <a:p>
            <a:pPr marL="0" indent="0">
              <a:buNone/>
            </a:pPr>
            <a:endParaRPr lang="en-US" sz="2000" dirty="0"/>
          </a:p>
          <a:p>
            <a:pPr>
              <a:buFont typeface="Wingdings" panose="05000000000000000000" pitchFamily="2" charset="2"/>
              <a:buChar char="q"/>
            </a:pPr>
            <a:r>
              <a:rPr lang="en-US" sz="2000" u="sng" dirty="0"/>
              <a:t>News &amp; Publications: </a:t>
            </a:r>
            <a:r>
              <a:rPr lang="en-US" sz="2000" dirty="0"/>
              <a:t>EANGUS membership includes a subscription to the quarterly New Patriot Magazine, the monthly Drill Weekend Talking Points, and a weekly Minuteman Update as well as other information. </a:t>
            </a:r>
            <a:endParaRPr lang="en-US" sz="1400" dirty="0"/>
          </a:p>
        </p:txBody>
      </p:sp>
    </p:spTree>
    <p:extLst>
      <p:ext uri="{BB962C8B-B14F-4D97-AF65-F5344CB8AC3E}">
        <p14:creationId xmlns:p14="http://schemas.microsoft.com/office/powerpoint/2010/main" val="3803658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8952-634F-4AE0-A2A9-FBEE146741B3}"/>
              </a:ext>
            </a:extLst>
          </p:cNvPr>
          <p:cNvSpPr>
            <a:spLocks noGrp="1"/>
          </p:cNvSpPr>
          <p:nvPr>
            <p:ph type="title"/>
          </p:nvPr>
        </p:nvSpPr>
        <p:spPr>
          <a:xfrm>
            <a:off x="685800" y="457200"/>
            <a:ext cx="7772400" cy="762000"/>
          </a:xfrm>
        </p:spPr>
        <p:txBody>
          <a:bodyPr/>
          <a:lstStyle/>
          <a:p>
            <a:r>
              <a:rPr lang="en-US" b="1" dirty="0"/>
              <a:t>Membership Benefits (continued)</a:t>
            </a:r>
          </a:p>
        </p:txBody>
      </p:sp>
      <p:sp>
        <p:nvSpPr>
          <p:cNvPr id="3" name="Content Placeholder 2">
            <a:extLst>
              <a:ext uri="{FF2B5EF4-FFF2-40B4-BE49-F238E27FC236}">
                <a16:creationId xmlns:a16="http://schemas.microsoft.com/office/drawing/2014/main" id="{EB9DA784-879E-446F-A0F4-00F88626888F}"/>
              </a:ext>
            </a:extLst>
          </p:cNvPr>
          <p:cNvSpPr>
            <a:spLocks noGrp="1"/>
          </p:cNvSpPr>
          <p:nvPr>
            <p:ph sz="half" idx="1"/>
          </p:nvPr>
        </p:nvSpPr>
        <p:spPr>
          <a:xfrm>
            <a:off x="228600" y="1219200"/>
            <a:ext cx="8458200" cy="4876800"/>
          </a:xfrm>
        </p:spPr>
        <p:txBody>
          <a:bodyPr/>
          <a:lstStyle/>
          <a:p>
            <a:pPr>
              <a:buFont typeface="Wingdings" panose="05000000000000000000" pitchFamily="2" charset="2"/>
              <a:buChar char="q"/>
            </a:pPr>
            <a:r>
              <a:rPr lang="en-US" sz="2000" u="sng" dirty="0"/>
              <a:t>Insurance: </a:t>
            </a:r>
            <a:r>
              <a:rPr lang="en-US" sz="2000" dirty="0"/>
              <a:t>As a member of EANGUS, you have access to a variety of plans and discounts. Learn more about quality insurance coverage at group rates: Accidental Death &amp; Dismemberment Insurance, Term Life Insurance,  and Technician Insurance.</a:t>
            </a:r>
          </a:p>
          <a:p>
            <a:pPr marL="0" indent="0">
              <a:buNone/>
            </a:pPr>
            <a:endParaRPr lang="en-US" sz="2000" dirty="0"/>
          </a:p>
          <a:p>
            <a:pPr>
              <a:buFont typeface="Wingdings" panose="05000000000000000000" pitchFamily="2" charset="2"/>
              <a:buChar char="q"/>
            </a:pPr>
            <a:r>
              <a:rPr lang="en-US" sz="2000" u="sng" dirty="0"/>
              <a:t>Programs: </a:t>
            </a:r>
            <a:r>
              <a:rPr lang="en-US" sz="2000" dirty="0"/>
              <a:t>Employment Resources, Partner Organization Discounts, Fitness Challenge, and Travel Opportunities and discounts. EANGUS members also receive a complimentary membership in the Association of the United States Army (AUSA). </a:t>
            </a:r>
          </a:p>
          <a:p>
            <a:pPr marL="0" indent="0">
              <a:buNone/>
            </a:pPr>
            <a:endParaRPr lang="en-US" sz="2000" dirty="0"/>
          </a:p>
          <a:p>
            <a:pPr>
              <a:buFont typeface="Wingdings" panose="05000000000000000000" pitchFamily="2" charset="2"/>
              <a:buChar char="q"/>
            </a:pPr>
            <a:r>
              <a:rPr lang="en-US" sz="2000" u="sng" dirty="0"/>
              <a:t>Financial Assistance: </a:t>
            </a:r>
            <a:r>
              <a:rPr lang="en-US" sz="2000" dirty="0"/>
              <a:t>With thousands of National Guard members and their families facing financial hard-ships as a result of the ongoing COVID-19 pandemic and other catastrophic events, the EANGUS We Care For America National Guard Emergency Relief Fund is available to help those in need.  </a:t>
            </a:r>
          </a:p>
          <a:p>
            <a:pPr marL="0" indent="0">
              <a:buNone/>
            </a:pPr>
            <a:endParaRPr lang="en-US" sz="2000" dirty="0"/>
          </a:p>
          <a:p>
            <a:pPr marL="0" indent="0">
              <a:buNone/>
            </a:pPr>
            <a:endParaRPr lang="en-US" sz="1400" dirty="0"/>
          </a:p>
        </p:txBody>
      </p:sp>
    </p:spTree>
    <p:extLst>
      <p:ext uri="{BB962C8B-B14F-4D97-AF65-F5344CB8AC3E}">
        <p14:creationId xmlns:p14="http://schemas.microsoft.com/office/powerpoint/2010/main" val="210730619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19927</TotalTime>
  <Words>6490</Words>
  <Application>Microsoft Macintosh PowerPoint</Application>
  <PresentationFormat>On-screen Show (4:3)</PresentationFormat>
  <Paragraphs>279</Paragraphs>
  <Slides>23</Slides>
  <Notes>22</Notes>
  <HiddenSlides>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Schoolbook</vt:lpstr>
      <vt:lpstr>Copperplate Gothic Light</vt:lpstr>
      <vt:lpstr>Symbol</vt:lpstr>
      <vt:lpstr>Wingdings</vt:lpstr>
      <vt:lpstr>Blank Presentation</vt:lpstr>
      <vt:lpstr>PowerPoint Presentation</vt:lpstr>
      <vt:lpstr>EANGUS</vt:lpstr>
      <vt:lpstr>PowerPoint Presentation</vt:lpstr>
      <vt:lpstr>PowerPoint Presentation</vt:lpstr>
      <vt:lpstr>PowerPoint Presentation</vt:lpstr>
      <vt:lpstr>PowerPoint Presentation</vt:lpstr>
      <vt:lpstr>EANGUS Legislative Priorities </vt:lpstr>
      <vt:lpstr>Membership Benefits</vt:lpstr>
      <vt:lpstr>Membership Benefits (continued)</vt:lpstr>
      <vt:lpstr>PowerPoint Presentation</vt:lpstr>
      <vt:lpstr>PowerPoint Presentation</vt:lpstr>
      <vt:lpstr>CAL-EANGUS</vt:lpstr>
      <vt:lpstr>PowerPoint Presentation</vt:lpstr>
      <vt:lpstr>EANGUS Legislative Priorities </vt:lpstr>
      <vt:lpstr>Legislative Power</vt:lpstr>
      <vt:lpstr>PowerPoint Presentation</vt:lpstr>
      <vt:lpstr>PowerPoint Presentation</vt:lpstr>
      <vt:lpstr>Membership Benefits</vt:lpstr>
      <vt:lpstr>PowerPoint Presentation</vt:lpstr>
      <vt:lpstr>PowerPoint Presentation</vt:lpstr>
      <vt:lpstr>PowerPoint Presentation</vt:lpstr>
      <vt:lpstr>PowerPoint Presentation</vt:lpstr>
      <vt:lpstr>PowerPoint Presentation</vt:lpstr>
    </vt:vector>
  </TitlesOfParts>
  <Company>Docupak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 Solis</dc:creator>
  <cp:lastModifiedBy>EANGUS VP - Josh Baker</cp:lastModifiedBy>
  <cp:revision>681</cp:revision>
  <cp:lastPrinted>2022-02-09T17:39:41Z</cp:lastPrinted>
  <dcterms:created xsi:type="dcterms:W3CDTF">2009-04-24T15:44:25Z</dcterms:created>
  <dcterms:modified xsi:type="dcterms:W3CDTF">2025-08-27T17:23:47Z</dcterms:modified>
</cp:coreProperties>
</file>